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262" r:id="rId9"/>
    <p:sldId id="263" r:id="rId10"/>
    <p:sldId id="265" r:id="rId11"/>
    <p:sldId id="267" r:id="rId12"/>
    <p:sldId id="401" r:id="rId13"/>
    <p:sldId id="268" r:id="rId14"/>
    <p:sldId id="270" r:id="rId15"/>
    <p:sldId id="402" r:id="rId16"/>
    <p:sldId id="271" r:id="rId17"/>
    <p:sldId id="272" r:id="rId18"/>
    <p:sldId id="273" r:id="rId19"/>
    <p:sldId id="274" r:id="rId20"/>
    <p:sldId id="276" r:id="rId21"/>
    <p:sldId id="277" r:id="rId22"/>
    <p:sldId id="278" r:id="rId23"/>
    <p:sldId id="279" r:id="rId24"/>
    <p:sldId id="280" r:id="rId25"/>
    <p:sldId id="281" r:id="rId26"/>
    <p:sldId id="282" r:id="rId27"/>
    <p:sldId id="283" r:id="rId28"/>
    <p:sldId id="404" r:id="rId29"/>
    <p:sldId id="405" r:id="rId30"/>
    <p:sldId id="284" r:id="rId31"/>
    <p:sldId id="285" r:id="rId32"/>
    <p:sldId id="286" r:id="rId33"/>
    <p:sldId id="287" r:id="rId34"/>
    <p:sldId id="289" r:id="rId35"/>
    <p:sldId id="290" r:id="rId36"/>
    <p:sldId id="291" r:id="rId37"/>
    <p:sldId id="292" r:id="rId38"/>
    <p:sldId id="293" r:id="rId39"/>
    <p:sldId id="294" r:id="rId40"/>
    <p:sldId id="295" r:id="rId41"/>
    <p:sldId id="296" r:id="rId42"/>
    <p:sldId id="298" r:id="rId43"/>
    <p:sldId id="299" r:id="rId44"/>
    <p:sldId id="300" r:id="rId45"/>
    <p:sldId id="301" r:id="rId46"/>
    <p:sldId id="303" r:id="rId47"/>
    <p:sldId id="305" r:id="rId48"/>
    <p:sldId id="306" r:id="rId49"/>
    <p:sldId id="307" r:id="rId50"/>
    <p:sldId id="308" r:id="rId51"/>
    <p:sldId id="309" r:id="rId52"/>
    <p:sldId id="311" r:id="rId53"/>
    <p:sldId id="312" r:id="rId54"/>
    <p:sldId id="313" r:id="rId55"/>
    <p:sldId id="314" r:id="rId56"/>
    <p:sldId id="315" r:id="rId57"/>
    <p:sldId id="316" r:id="rId58"/>
    <p:sldId id="318" r:id="rId59"/>
    <p:sldId id="406" r:id="rId60"/>
    <p:sldId id="407" r:id="rId61"/>
    <p:sldId id="320" r:id="rId62"/>
    <p:sldId id="321" r:id="rId63"/>
    <p:sldId id="322" r:id="rId64"/>
    <p:sldId id="323" r:id="rId65"/>
    <p:sldId id="325" r:id="rId66"/>
    <p:sldId id="326" r:id="rId67"/>
    <p:sldId id="327" r:id="rId68"/>
    <p:sldId id="328" r:id="rId69"/>
    <p:sldId id="329" r:id="rId70"/>
    <p:sldId id="330" r:id="rId71"/>
    <p:sldId id="331" r:id="rId72"/>
    <p:sldId id="332" r:id="rId73"/>
    <p:sldId id="333" r:id="rId74"/>
    <p:sldId id="334" r:id="rId75"/>
    <p:sldId id="336" r:id="rId76"/>
    <p:sldId id="337" r:id="rId77"/>
    <p:sldId id="338" r:id="rId78"/>
    <p:sldId id="340" r:id="rId79"/>
    <p:sldId id="342" r:id="rId80"/>
    <p:sldId id="409" r:id="rId81"/>
    <p:sldId id="343" r:id="rId82"/>
    <p:sldId id="344" r:id="rId83"/>
    <p:sldId id="345" r:id="rId84"/>
    <p:sldId id="346" r:id="rId85"/>
    <p:sldId id="347" r:id="rId86"/>
    <p:sldId id="349" r:id="rId87"/>
    <p:sldId id="410" r:id="rId88"/>
    <p:sldId id="350" r:id="rId89"/>
    <p:sldId id="351" r:id="rId90"/>
    <p:sldId id="352" r:id="rId91"/>
    <p:sldId id="353" r:id="rId92"/>
    <p:sldId id="354" r:id="rId93"/>
    <p:sldId id="355" r:id="rId94"/>
    <p:sldId id="411" r:id="rId95"/>
    <p:sldId id="356" r:id="rId96"/>
    <p:sldId id="357" r:id="rId97"/>
    <p:sldId id="358" r:id="rId98"/>
    <p:sldId id="359" r:id="rId99"/>
    <p:sldId id="360" r:id="rId100"/>
    <p:sldId id="362" r:id="rId101"/>
    <p:sldId id="412" r:id="rId102"/>
    <p:sldId id="363" r:id="rId103"/>
    <p:sldId id="364" r:id="rId104"/>
    <p:sldId id="365" r:id="rId105"/>
    <p:sldId id="366" r:id="rId106"/>
    <p:sldId id="367" r:id="rId107"/>
    <p:sldId id="368" r:id="rId108"/>
    <p:sldId id="370" r:id="rId109"/>
    <p:sldId id="413" r:id="rId110"/>
    <p:sldId id="371" r:id="rId111"/>
    <p:sldId id="372" r:id="rId112"/>
    <p:sldId id="373" r:id="rId113"/>
    <p:sldId id="374" r:id="rId114"/>
    <p:sldId id="375" r:id="rId115"/>
    <p:sldId id="377" r:id="rId116"/>
    <p:sldId id="414" r:id="rId117"/>
    <p:sldId id="378" r:id="rId118"/>
    <p:sldId id="379" r:id="rId119"/>
    <p:sldId id="381" r:id="rId120"/>
    <p:sldId id="415" r:id="rId121"/>
    <p:sldId id="382" r:id="rId122"/>
    <p:sldId id="383" r:id="rId123"/>
    <p:sldId id="384" r:id="rId124"/>
    <p:sldId id="385" r:id="rId125"/>
    <p:sldId id="386" r:id="rId126"/>
    <p:sldId id="387" r:id="rId127"/>
    <p:sldId id="388" r:id="rId128"/>
    <p:sldId id="390" r:id="rId129"/>
    <p:sldId id="416" r:id="rId130"/>
    <p:sldId id="391" r:id="rId131"/>
    <p:sldId id="392" r:id="rId132"/>
    <p:sldId id="393" r:id="rId133"/>
    <p:sldId id="395" r:id="rId134"/>
    <p:sldId id="418" r:id="rId135"/>
    <p:sldId id="419" r:id="rId136"/>
    <p:sldId id="397" r:id="rId137"/>
    <p:sldId id="398" r:id="rId138"/>
    <p:sldId id="396" r:id="rId139"/>
    <p:sldId id="399" r:id="rId140"/>
  </p:sldIdLst>
  <p:sldSz cx="12192000" cy="6858000"/>
  <p:notesSz cx="6858000" cy="12192000"/>
  <p:custDataLst>
    <p:tags r:id="rId144"/>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200" d="100"/>
        <a:sy n="200" d="100"/>
      </p:scale>
      <p:origin x="0" y="-163758"/>
    </p:cViewPr>
  </p:sorter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4" Type="http://schemas.openxmlformats.org/officeDocument/2006/relationships/tags" Target="tags/tag1.xml"/><Relationship Id="rId143" Type="http://schemas.openxmlformats.org/officeDocument/2006/relationships/tableStyles" Target="tableStyles.xml"/><Relationship Id="rId142" Type="http://schemas.openxmlformats.org/officeDocument/2006/relationships/viewProps" Target="viewProps.xml"/><Relationship Id="rId141" Type="http://schemas.openxmlformats.org/officeDocument/2006/relationships/presProps" Target="presProps.xml"/><Relationship Id="rId140" Type="http://schemas.openxmlformats.org/officeDocument/2006/relationships/slide" Target="slides/slide137.xml"/><Relationship Id="rId14" Type="http://schemas.openxmlformats.org/officeDocument/2006/relationships/slide" Target="slides/slide11.xml"/><Relationship Id="rId139" Type="http://schemas.openxmlformats.org/officeDocument/2006/relationships/slide" Target="slides/slide136.xml"/><Relationship Id="rId138" Type="http://schemas.openxmlformats.org/officeDocument/2006/relationships/slide" Target="slides/slide135.xml"/><Relationship Id="rId137" Type="http://schemas.openxmlformats.org/officeDocument/2006/relationships/slide" Target="slides/slide134.xml"/><Relationship Id="rId136" Type="http://schemas.openxmlformats.org/officeDocument/2006/relationships/slide" Target="slides/slide133.xml"/><Relationship Id="rId135" Type="http://schemas.openxmlformats.org/officeDocument/2006/relationships/slide" Target="slides/slide132.xml"/><Relationship Id="rId134" Type="http://schemas.openxmlformats.org/officeDocument/2006/relationships/slide" Target="slides/slide131.xml"/><Relationship Id="rId133" Type="http://schemas.openxmlformats.org/officeDocument/2006/relationships/slide" Target="slides/slide130.xml"/><Relationship Id="rId132" Type="http://schemas.openxmlformats.org/officeDocument/2006/relationships/slide" Target="slides/slide129.xml"/><Relationship Id="rId131" Type="http://schemas.openxmlformats.org/officeDocument/2006/relationships/slide" Target="slides/slide128.xml"/><Relationship Id="rId130" Type="http://schemas.openxmlformats.org/officeDocument/2006/relationships/slide" Target="slides/slide127.xml"/><Relationship Id="rId13" Type="http://schemas.openxmlformats.org/officeDocument/2006/relationships/slide" Target="slides/slide10.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9.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3.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7.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9.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0.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1.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3.xml"/></Relationships>
</file>

<file path=ppt/notesSlides/_rels/notesSlide1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4.xml"/></Relationships>
</file>

<file path=ppt/notesSlides/_rels/notesSlide1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5.xml"/></Relationships>
</file>

<file path=ppt/notesSlides/_rels/notesSlide1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6.xml"/></Relationships>
</file>

<file path=ppt/notesSlides/_rels/notesSlide1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8.xml"/></Relationships>
</file>

<file path=ppt/notesSlides/_rels/notesSlide1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9.xml"/></Relationships>
</file>

<file path=ppt/notesSlides/_rels/notesSlide1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0.xml"/></Relationships>
</file>

<file path=ppt/notesSlides/_rels/notesSlide1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1.xml"/></Relationships>
</file>

<file path=ppt/notesSlides/_rels/notesSlide1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4.xml"/></Relationships>
</file>

<file path=ppt/notesSlides/_rels/notesSlide1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6.xml"/></Relationships>
</file>

<file path=ppt/notesSlides/_rels/notesSlide1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1f69d999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47194abe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858606dd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928059d1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0d548fec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dc39941f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f0daa066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08348a1b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7e827b61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76b2fa6f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099f51e46103c3b2084da#tid=68f734a87025800008f0879f#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ee640906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53b53aca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eafd7892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1255a7a2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8f8945a6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内容1#df=3b4f6dde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内容1#df=ee6fc84c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内容1#df=d743de20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内容1#df=d98384a0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内容1#df=c08bdcba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选择性必修      第四册  YL</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b4b27a3e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51ff3435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0" Type="http://schemas.openxmlformats.org/officeDocument/2006/relationships/theme" Target="../theme/theme1.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4.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4.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4.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4.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5.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5.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5.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5.xml"/></Relationships>
</file>

<file path=ppt/slides/_rels/slide112.xml.rels><?xml version="1.0" encoding="UTF-8" standalone="yes"?>
<Relationships xmlns="http://schemas.openxmlformats.org/package/2006/relationships"><Relationship Id="rId3" Type="http://schemas.openxmlformats.org/officeDocument/2006/relationships/notesSlide" Target="../notesSlides/notesSlide101.xml"/><Relationship Id="rId2" Type="http://schemas.openxmlformats.org/officeDocument/2006/relationships/slideLayout" Target="../slideLayouts/slideLayout25.xml"/><Relationship Id="rId1" Type="http://schemas.openxmlformats.org/officeDocument/2006/relationships/image" Target="../media/image11.jpeg"/></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6.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6.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6.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7.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7.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7.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7.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7.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7.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8.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8.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8.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9.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9.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9.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9.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8.xml"/><Relationship Id="rId1" Type="http://schemas.openxmlformats.org/officeDocument/2006/relationships/image" Target="../media/image7.jpe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2.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3.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3.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23.xml"/><Relationship Id="rId1" Type="http://schemas.openxmlformats.org/officeDocument/2006/relationships/image" Target="../media/image8.png"/></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3.xml"/></Relationships>
</file>

<file path=ppt/slides/_rels/slide97.xml.rels><?xml version="1.0" encoding="UTF-8" standalone="yes"?>
<Relationships xmlns="http://schemas.openxmlformats.org/package/2006/relationships"><Relationship Id="rId4" Type="http://schemas.openxmlformats.org/officeDocument/2006/relationships/notesSlide" Target="../notesSlides/notesSlide88.xml"/><Relationship Id="rId3" Type="http://schemas.openxmlformats.org/officeDocument/2006/relationships/slideLayout" Target="../slideLayouts/slideLayout23.xml"/><Relationship Id="rId2" Type="http://schemas.openxmlformats.org/officeDocument/2006/relationships/image" Target="../media/image10.jpeg"/><Relationship Id="rId1" Type="http://schemas.openxmlformats.org/officeDocument/2006/relationships/image" Target="../media/image9.jpeg"/></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4.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8_1#ad85b463f?vja=1&amp;pid=1f69d9994&amp;color=0,0,0&amp;vtp=1&amp;bt=1"/>
          <p:cNvSpPr/>
          <p:nvPr/>
        </p:nvSpPr>
        <p:spPr>
          <a:xfrm>
            <a:off x="722376" y="900000"/>
            <a:ext cx="10753344" cy="1104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B_7_BD.79_1#39eddd7c9?vja=1&amp;pid=ad85b463f&amp;color=0,0,0&amp;vtp=1"/>
          <p:cNvSpPr/>
          <p:nvPr/>
        </p:nvSpPr>
        <p:spPr>
          <a:xfrm>
            <a:off x="722376" y="2012251"/>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4" name="QB_7_AS.81_1#39eddd7c9?vja=1&amp;pid=ad85b463f&amp;color=0,0,0&amp;vtp=1"/>
          <p:cNvSpPr/>
          <p:nvPr/>
        </p:nvSpPr>
        <p:spPr>
          <a:xfrm>
            <a:off x="722376" y="2400794"/>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此处作定语，修饰名词guarantee，应用形容词形式。</a:t>
            </a:r>
            <a:endParaRPr lang="en-US" altLang="zh-CN" sz="2200" dirty="0"/>
          </a:p>
        </p:txBody>
      </p:sp>
      <p:sp>
        <p:nvSpPr>
          <p:cNvPr id="5" name="QB_7_BD.82_1#0fe57a9e2?vja=1&amp;pid=ad85b463f&amp;color=0,0,0&amp;vtp=1"/>
          <p:cNvSpPr/>
          <p:nvPr/>
        </p:nvSpPr>
        <p:spPr>
          <a:xfrm>
            <a:off x="722376" y="27813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S.84_1#0fe57a9e2?vja=1&amp;pid=ad85b463f&amp;color=0,0,0&amp;vtp=1"/>
          <p:cNvSpPr/>
          <p:nvPr/>
        </p:nvSpPr>
        <p:spPr>
          <a:xfrm>
            <a:off x="722376" y="3162794"/>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单个动名词短语作主语时，谓语动词应用第三人称单数形式。</a:t>
            </a:r>
            <a:endParaRPr lang="en-US" altLang="zh-CN" sz="2200" dirty="0"/>
          </a:p>
        </p:txBody>
      </p:sp>
      <p:sp>
        <p:nvSpPr>
          <p:cNvPr id="7" name="QB_7_BD.85_1#30fe3fcb5?vja=1&amp;pid=ad85b463f&amp;color=0,0,0&amp;vtp=1"/>
          <p:cNvSpPr/>
          <p:nvPr/>
        </p:nvSpPr>
        <p:spPr>
          <a:xfrm>
            <a:off x="722376" y="35433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8" name="QB_7_AS.87_1#30fe3fcb5?vja=1&amp;pid=ad85b463f&amp;color=0,0,0&amp;vtp=1"/>
          <p:cNvSpPr/>
          <p:nvPr/>
        </p:nvSpPr>
        <p:spPr>
          <a:xfrm>
            <a:off x="722376" y="3924794"/>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motivate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为固定短语，意为“激励某人做某事”。</a:t>
            </a:r>
            <a:endParaRPr lang="en-US" altLang="zh-CN" sz="2200" dirty="0"/>
          </a:p>
        </p:txBody>
      </p:sp>
      <p:sp>
        <p:nvSpPr>
          <p:cNvPr id="9" name="QB_7_BD.88_1#e51692b8e?vja=1&amp;pid=ad85b463f&amp;color=0,0,0&amp;vtp=1"/>
          <p:cNvSpPr/>
          <p:nvPr/>
        </p:nvSpPr>
        <p:spPr>
          <a:xfrm>
            <a:off x="722376" y="43053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10" name="QB_7_AS.90_1#e51692b8e?vja=1&amp;pid=ad85b463f&amp;color=0,0,0&amp;vtp=1"/>
          <p:cNvSpPr/>
          <p:nvPr/>
        </p:nvSpPr>
        <p:spPr>
          <a:xfrm>
            <a:off x="722376" y="4686794"/>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achievement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意为“成就感”。</a:t>
            </a:r>
            <a:endParaRPr lang="en-US" altLang="zh-CN" sz="2200" dirty="0"/>
          </a:p>
        </p:txBody>
      </p:sp>
      <p:sp>
        <p:nvSpPr>
          <p:cNvPr id="11" name="QB_7_BD.91_1#86dc2091a?vja=1&amp;pid=ad85b463f&amp;color=0,0,0&amp;vtp=1"/>
          <p:cNvSpPr/>
          <p:nvPr/>
        </p:nvSpPr>
        <p:spPr>
          <a:xfrm>
            <a:off x="722376" y="50673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12" name="QB_7_AS.93_1#86dc2091a?vja=1&amp;pid=ad85b463f&amp;color=0,0,0&amp;vtp=1"/>
          <p:cNvSpPr/>
          <p:nvPr/>
        </p:nvSpPr>
        <p:spPr>
          <a:xfrm>
            <a:off x="722376" y="5448794"/>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设空处应用非谓语动词作结果状语，表示自然而然的结果，所以应用现在分词形式。</a:t>
            </a:r>
            <a:endParaRPr lang="en-US" altLang="zh-CN" sz="2200" dirty="0"/>
          </a:p>
        </p:txBody>
      </p:sp>
      <p:sp>
        <p:nvSpPr>
          <p:cNvPr id="13" name="QM_6_AN.78_1#ad85b463f.blank?vja=1&amp;pid=1f69d9994&amp;color=0,0,0&amp;vpa=52&amp;vtp=1"/>
          <p:cNvSpPr/>
          <p:nvPr/>
        </p:nvSpPr>
        <p:spPr>
          <a:xfrm>
            <a:off x="10301605" y="1242900"/>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14" name="QB_7_AN.80_1#39eddd7c9.blank?vja=1&amp;pid=ad85b463f&amp;color=0,0,0&amp;vpa=53&amp;vtp=1"/>
          <p:cNvSpPr/>
          <p:nvPr/>
        </p:nvSpPr>
        <p:spPr>
          <a:xfrm>
            <a:off x="1049401" y="1974151"/>
            <a:ext cx="942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financial</a:t>
            </a:r>
            <a:endParaRPr lang="en-US" altLang="zh-CN" sz="2000" dirty="0"/>
          </a:p>
        </p:txBody>
      </p:sp>
      <p:sp>
        <p:nvSpPr>
          <p:cNvPr id="15" name="QB_7_AN.83_1#0fe57a9e2.blank?vja=1&amp;pid=ad85b463f&amp;color=0,0,0&amp;vpa=54&amp;vtp=1"/>
          <p:cNvSpPr/>
          <p:nvPr/>
        </p:nvSpPr>
        <p:spPr>
          <a:xfrm>
            <a:off x="1036701" y="2743200"/>
            <a:ext cx="225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6" name="QB_7_AN.86_1#30fe3fcb5.blank?vja=1&amp;pid=ad85b463f&amp;color=0,0,0&amp;vpa=55&amp;vtp=1"/>
          <p:cNvSpPr/>
          <p:nvPr/>
        </p:nvSpPr>
        <p:spPr>
          <a:xfrm>
            <a:off x="1011301" y="3505200"/>
            <a:ext cx="90328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p:txBody>
      </p:sp>
      <p:sp>
        <p:nvSpPr>
          <p:cNvPr id="17" name="QB_7_AN.89_1#e51692b8e.blank?vja=1&amp;pid=ad85b463f&amp;color=0,0,0&amp;vpa=56&amp;vtp=1"/>
          <p:cNvSpPr/>
          <p:nvPr/>
        </p:nvSpPr>
        <p:spPr>
          <a:xfrm>
            <a:off x="1062101" y="4267200"/>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8" name="QB_7_AN.92_1#86dc2091a.blank?vja=1&amp;pid=ad85b463f&amp;color=0,0,0&amp;vpa=57&amp;vtp=1"/>
          <p:cNvSpPr/>
          <p:nvPr/>
        </p:nvSpPr>
        <p:spPr>
          <a:xfrm>
            <a:off x="998601" y="5016500"/>
            <a:ext cx="1042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providing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bg/>
                                          </p:spTgt>
                                        </p:tgtEl>
                                        <p:attrNameLst>
                                          <p:attrName>style.visibility</p:attrName>
                                        </p:attrNameLst>
                                      </p:cBhvr>
                                      <p:to>
                                        <p:strVal val="visible"/>
                                      </p:to>
                                    </p:set>
                                    <p:animEffect transition="in" filter="fade">
                                      <p:cBhvr>
                                        <p:cTn id="7" dur="500"/>
                                        <p:tgtEl>
                                          <p:spTgt spid="1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500"/>
                                        <p:tgtEl>
                                          <p:spTgt spid="1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4">
                                            <p:bg/>
                                          </p:spTgt>
                                        </p:tgtEl>
                                        <p:attrNameLst>
                                          <p:attrName>style.visibility</p:attrName>
                                        </p:attrNameLst>
                                      </p:cBhvr>
                                      <p:to>
                                        <p:strVal val="visible"/>
                                      </p:to>
                                    </p:set>
                                    <p:animEffect transition="in" filter="fade">
                                      <p:cBhvr>
                                        <p:cTn id="15" dur="500"/>
                                        <p:tgtEl>
                                          <p:spTgt spid="1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
                                            <p:txEl>
                                              <p:pRg st="0" end="0"/>
                                            </p:txEl>
                                          </p:spTgt>
                                        </p:tgtEl>
                                        <p:attrNameLst>
                                          <p:attrName>style.visibility</p:attrName>
                                        </p:attrNameLst>
                                      </p:cBhvr>
                                      <p:to>
                                        <p:strVal val="visible"/>
                                      </p:to>
                                    </p:set>
                                    <p:animEffect transition="in" filter="fade">
                                      <p:cBhvr>
                                        <p:cTn id="18" dur="500"/>
                                        <p:tgtEl>
                                          <p:spTgt spid="1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bg/>
                                          </p:spTgt>
                                        </p:tgtEl>
                                        <p:attrNameLst>
                                          <p:attrName>style.visibility</p:attrName>
                                        </p:attrNameLst>
                                      </p:cBhvr>
                                      <p:to>
                                        <p:strVal val="visible"/>
                                      </p:to>
                                    </p:set>
                                    <p:animEffect transition="in" filter="fade">
                                      <p:cBhvr>
                                        <p:cTn id="23" dur="500"/>
                                        <p:tgtEl>
                                          <p:spTgt spid="4">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txEl>
                                              <p:pRg st="0" end="0"/>
                                            </p:txEl>
                                          </p:spTgt>
                                        </p:tgtEl>
                                        <p:attrNameLst>
                                          <p:attrName>style.visibility</p:attrName>
                                        </p:attrNameLst>
                                      </p:cBhvr>
                                      <p:to>
                                        <p:strVal val="visible"/>
                                      </p:to>
                                    </p:set>
                                    <p:animEffect transition="in" filter="fade">
                                      <p:cBhvr>
                                        <p:cTn id="26" dur="500"/>
                                        <p:tgtEl>
                                          <p:spTgt spid="4">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5">
                                            <p:bg/>
                                          </p:spTgt>
                                        </p:tgtEl>
                                        <p:attrNameLst>
                                          <p:attrName>style.visibility</p:attrName>
                                        </p:attrNameLst>
                                      </p:cBhvr>
                                      <p:to>
                                        <p:strVal val="visible"/>
                                      </p:to>
                                    </p:set>
                                    <p:animEffect transition="in" filter="fade">
                                      <p:cBhvr>
                                        <p:cTn id="31" dur="500"/>
                                        <p:tgtEl>
                                          <p:spTgt spid="15">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5">
                                            <p:txEl>
                                              <p:pRg st="0" end="0"/>
                                            </p:txEl>
                                          </p:spTgt>
                                        </p:tgtEl>
                                        <p:attrNameLst>
                                          <p:attrName>style.visibility</p:attrName>
                                        </p:attrNameLst>
                                      </p:cBhvr>
                                      <p:to>
                                        <p:strVal val="visible"/>
                                      </p:to>
                                    </p:set>
                                    <p:animEffect transition="in" filter="fade">
                                      <p:cBhvr>
                                        <p:cTn id="34" dur="500"/>
                                        <p:tgtEl>
                                          <p:spTgt spid="15">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Effect transition="in" filter="fade">
                                      <p:cBhvr>
                                        <p:cTn id="39" dur="500"/>
                                        <p:tgtEl>
                                          <p:spTgt spid="6">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
                                            <p:txEl>
                                              <p:pRg st="0" end="0"/>
                                            </p:txEl>
                                          </p:spTgt>
                                        </p:tgtEl>
                                        <p:attrNameLst>
                                          <p:attrName>style.visibility</p:attrName>
                                        </p:attrNameLst>
                                      </p:cBhvr>
                                      <p:to>
                                        <p:strVal val="visible"/>
                                      </p:to>
                                    </p:set>
                                    <p:animEffect transition="in" filter="fade">
                                      <p:cBhvr>
                                        <p:cTn id="42" dur="500"/>
                                        <p:tgtEl>
                                          <p:spTgt spid="6">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
                                            <p:bg/>
                                          </p:spTgt>
                                        </p:tgtEl>
                                        <p:attrNameLst>
                                          <p:attrName>style.visibility</p:attrName>
                                        </p:attrNameLst>
                                      </p:cBhvr>
                                      <p:to>
                                        <p:strVal val="visible"/>
                                      </p:to>
                                    </p:set>
                                    <p:animEffect transition="in" filter="fade">
                                      <p:cBhvr>
                                        <p:cTn id="47" dur="500"/>
                                        <p:tgtEl>
                                          <p:spTgt spid="16">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6">
                                            <p:txEl>
                                              <p:pRg st="0" end="0"/>
                                            </p:txEl>
                                          </p:spTgt>
                                        </p:tgtEl>
                                        <p:attrNameLst>
                                          <p:attrName>style.visibility</p:attrName>
                                        </p:attrNameLst>
                                      </p:cBhvr>
                                      <p:to>
                                        <p:strVal val="visible"/>
                                      </p:to>
                                    </p:set>
                                    <p:animEffect transition="in" filter="fade">
                                      <p:cBhvr>
                                        <p:cTn id="50" dur="500"/>
                                        <p:tgtEl>
                                          <p:spTgt spid="16">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8">
                                            <p:bg/>
                                          </p:spTgt>
                                        </p:tgtEl>
                                        <p:attrNameLst>
                                          <p:attrName>style.visibility</p:attrName>
                                        </p:attrNameLst>
                                      </p:cBhvr>
                                      <p:to>
                                        <p:strVal val="visible"/>
                                      </p:to>
                                    </p:set>
                                    <p:animEffect transition="in" filter="fade">
                                      <p:cBhvr>
                                        <p:cTn id="55" dur="500"/>
                                        <p:tgtEl>
                                          <p:spTgt spid="8">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8">
                                            <p:txEl>
                                              <p:pRg st="0" end="0"/>
                                            </p:txEl>
                                          </p:spTgt>
                                        </p:tgtEl>
                                        <p:attrNameLst>
                                          <p:attrName>style.visibility</p:attrName>
                                        </p:attrNameLst>
                                      </p:cBhvr>
                                      <p:to>
                                        <p:strVal val="visible"/>
                                      </p:to>
                                    </p:set>
                                    <p:animEffect transition="in" filter="fade">
                                      <p:cBhvr>
                                        <p:cTn id="58" dur="500"/>
                                        <p:tgtEl>
                                          <p:spTgt spid="8">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7">
                                            <p:bg/>
                                          </p:spTgt>
                                        </p:tgtEl>
                                        <p:attrNameLst>
                                          <p:attrName>style.visibility</p:attrName>
                                        </p:attrNameLst>
                                      </p:cBhvr>
                                      <p:to>
                                        <p:strVal val="visible"/>
                                      </p:to>
                                    </p:set>
                                    <p:animEffect transition="in" filter="fade">
                                      <p:cBhvr>
                                        <p:cTn id="63" dur="500"/>
                                        <p:tgtEl>
                                          <p:spTgt spid="17">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7">
                                            <p:txEl>
                                              <p:pRg st="0" end="0"/>
                                            </p:txEl>
                                          </p:spTgt>
                                        </p:tgtEl>
                                        <p:attrNameLst>
                                          <p:attrName>style.visibility</p:attrName>
                                        </p:attrNameLst>
                                      </p:cBhvr>
                                      <p:to>
                                        <p:strVal val="visible"/>
                                      </p:to>
                                    </p:set>
                                    <p:animEffect transition="in" filter="fade">
                                      <p:cBhvr>
                                        <p:cTn id="66" dur="500"/>
                                        <p:tgtEl>
                                          <p:spTgt spid="17">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0">
                                            <p:bg/>
                                          </p:spTgt>
                                        </p:tgtEl>
                                        <p:attrNameLst>
                                          <p:attrName>style.visibility</p:attrName>
                                        </p:attrNameLst>
                                      </p:cBhvr>
                                      <p:to>
                                        <p:strVal val="visible"/>
                                      </p:to>
                                    </p:set>
                                    <p:animEffect transition="in" filter="fade">
                                      <p:cBhvr>
                                        <p:cTn id="71" dur="500"/>
                                        <p:tgtEl>
                                          <p:spTgt spid="10">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0">
                                            <p:txEl>
                                              <p:pRg st="0" end="0"/>
                                            </p:txEl>
                                          </p:spTgt>
                                        </p:tgtEl>
                                        <p:attrNameLst>
                                          <p:attrName>style.visibility</p:attrName>
                                        </p:attrNameLst>
                                      </p:cBhvr>
                                      <p:to>
                                        <p:strVal val="visible"/>
                                      </p:to>
                                    </p:set>
                                    <p:animEffect transition="in" filter="fade">
                                      <p:cBhvr>
                                        <p:cTn id="74" dur="500"/>
                                        <p:tgtEl>
                                          <p:spTgt spid="10">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8">
                                            <p:bg/>
                                          </p:spTgt>
                                        </p:tgtEl>
                                        <p:attrNameLst>
                                          <p:attrName>style.visibility</p:attrName>
                                        </p:attrNameLst>
                                      </p:cBhvr>
                                      <p:to>
                                        <p:strVal val="visible"/>
                                      </p:to>
                                    </p:set>
                                    <p:animEffect transition="in" filter="fade">
                                      <p:cBhvr>
                                        <p:cTn id="79" dur="500"/>
                                        <p:tgtEl>
                                          <p:spTgt spid="18">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8">
                                            <p:txEl>
                                              <p:pRg st="0" end="0"/>
                                            </p:txEl>
                                          </p:spTgt>
                                        </p:tgtEl>
                                        <p:attrNameLst>
                                          <p:attrName>style.visibility</p:attrName>
                                        </p:attrNameLst>
                                      </p:cBhvr>
                                      <p:to>
                                        <p:strVal val="visible"/>
                                      </p:to>
                                    </p:set>
                                    <p:animEffect transition="in" filter="fade">
                                      <p:cBhvr>
                                        <p:cTn id="82" dur="500"/>
                                        <p:tgtEl>
                                          <p:spTgt spid="18">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2">
                                            <p:bg/>
                                          </p:spTgt>
                                        </p:tgtEl>
                                        <p:attrNameLst>
                                          <p:attrName>style.visibility</p:attrName>
                                        </p:attrNameLst>
                                      </p:cBhvr>
                                      <p:to>
                                        <p:strVal val="visible"/>
                                      </p:to>
                                    </p:set>
                                    <p:animEffect transition="in" filter="fade">
                                      <p:cBhvr>
                                        <p:cTn id="87" dur="500"/>
                                        <p:tgtEl>
                                          <p:spTgt spid="12">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2">
                                            <p:txEl>
                                              <p:pRg st="0" end="0"/>
                                            </p:txEl>
                                          </p:spTgt>
                                        </p:tgtEl>
                                        <p:attrNameLst>
                                          <p:attrName>style.visibility</p:attrName>
                                        </p:attrNameLst>
                                      </p:cBhvr>
                                      <p:to>
                                        <p:strVal val="visible"/>
                                      </p:to>
                                    </p:set>
                                    <p:animEffect transition="in" filter="fade">
                                      <p:cBhvr>
                                        <p:cTn id="90"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P spid="10" grpId="0" animBg="1" build="p"/>
      <p:bldP spid="12" grpId="0" animBg="1" build="p"/>
      <p:bldP spid="13" grpId="0" animBg="1" build="p"/>
      <p:bldP spid="14" grpId="0" animBg="1" build="p"/>
      <p:bldP spid="15" grpId="0" animBg="1" build="p"/>
      <p:bldP spid="16" grpId="0" animBg="1" build="p"/>
      <p:bldP spid="17" grpId="0" animBg="1" build="p"/>
      <p:bldP spid="18"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99_1#2cac0a586.choices?vja=1&amp;pid=27605fb24&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C.spent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.afforded</a:t>
            </a:r>
            <a:endParaRPr lang="en-US" altLang="zh-CN" sz="2000" dirty="0"/>
          </a:p>
        </p:txBody>
      </p:sp>
      <p:sp>
        <p:nvSpPr>
          <p:cNvPr id="3" name="QC_7_AN.500_1#2cac0a586.bracket?vja=1&amp;pid=27605fb24&amp;color=0,0,0&amp;vpa=230&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501_1#2cac0a586?vja=1&amp;pid=27605fb24&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根据上文语境可知，作者当服务员赚的钱应是为她支付了大学的学费和住房费用。pay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付费”，故选A项。</a:t>
            </a:r>
            <a:endParaRPr lang="en-US" altLang="zh-CN" sz="2200" dirty="0"/>
          </a:p>
        </p:txBody>
      </p:sp>
      <p:sp>
        <p:nvSpPr>
          <p:cNvPr id="5" name="QC_7_BD.502_1#f708bd315.choices?vja=1&amp;pid=27605fb24&amp;color=0,0,0&amp;vtp=1"/>
          <p:cNvSpPr/>
          <p:nvPr/>
        </p:nvSpPr>
        <p:spPr>
          <a:xfrm>
            <a:off x="722376" y="2110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.praise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B.confirm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C.entertain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.assess</a:t>
            </a:r>
            <a:endParaRPr lang="en-US" altLang="zh-CN" sz="2000" dirty="0"/>
          </a:p>
        </p:txBody>
      </p:sp>
      <p:sp>
        <p:nvSpPr>
          <p:cNvPr id="6" name="QC_7_AN.503_1#f708bd315.bracket?vja=1&amp;pid=27605fb24&amp;color=0,0,0&amp;vpa=231&amp;vtp=1"/>
          <p:cNvSpPr/>
          <p:nvPr/>
        </p:nvSpPr>
        <p:spPr>
          <a:xfrm>
            <a:off x="1176401" y="21103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504_1#f708bd315?vja=1&amp;pid=27605fb24&amp;color=0,0,0&amp;vtp=1"/>
          <p:cNvSpPr/>
          <p:nvPr/>
        </p:nvSpPr>
        <p:spPr>
          <a:xfrm>
            <a:off x="722376" y="25350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根据前文的“working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waitress—a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people”和后文的and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people可知，做服务员的经历教会作者快速评估和了解形形色色的人。assess意为“评估，评定”，故选D项。praise意为“赞扬”；confirm意为“确认”；entertain意为“款待；使快乐”。</a:t>
            </a:r>
            <a:endParaRPr lang="en-US" altLang="zh-CN" sz="2200" dirty="0"/>
          </a:p>
        </p:txBody>
      </p:sp>
      <p:sp>
        <p:nvSpPr>
          <p:cNvPr id="8" name="QC_7_BD.505_1#aa87da37a.choices?vja=1&amp;pid=27605fb24&amp;color=0,0,0&amp;vtp=1"/>
          <p:cNvSpPr/>
          <p:nvPr/>
        </p:nvSpPr>
        <p:spPr>
          <a:xfrm>
            <a:off x="722376" y="41042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B.waitress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C.photojournalist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endParaRPr lang="en-US" altLang="zh-CN" sz="2000" dirty="0"/>
          </a:p>
        </p:txBody>
      </p:sp>
      <p:sp>
        <p:nvSpPr>
          <p:cNvPr id="9" name="QC_7_AN.506_1#aa87da37a.bracket?vja=1&amp;pid=27605fb24&amp;color=0,0,0&amp;vpa=232&amp;vtp=1"/>
          <p:cNvSpPr/>
          <p:nvPr/>
        </p:nvSpPr>
        <p:spPr>
          <a:xfrm>
            <a:off x="1176401" y="41042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507_1#aa87da37a?vja=1&amp;pid=27605fb24&amp;color=0,0,0&amp;vtp=1"/>
          <p:cNvSpPr/>
          <p:nvPr/>
        </p:nvSpPr>
        <p:spPr>
          <a:xfrm>
            <a:off x="722376" y="45289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two-year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master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otojournalism及语境可知，作者对摄影感兴趣，当服务员的经历让作者学会了如何与他人闲聊以及如何快速让人们放松，这为作者后面成为摄影记者提供了绝佳的历练机会。photojournalist意为“摄影记者”，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08_1#c6b8f7870.choices?vja=1&amp;pid=27605fb24&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B.absorbed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C.struck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.thrown</a:t>
            </a:r>
            <a:endParaRPr lang="en-US" altLang="zh-CN" sz="2000" dirty="0"/>
          </a:p>
        </p:txBody>
      </p:sp>
      <p:sp>
        <p:nvSpPr>
          <p:cNvPr id="3" name="QC_7_AN.509_1#c6b8f7870.bracket?vja=1&amp;pid=27605fb24&amp;color=0,0,0&amp;vpa=233&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510_1#c6b8f7870?vja=1&amp;pid=27605fb24&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hobbies,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pictures”可知，作者从拿起相机的那一刻起，就完全沉浸其中。absorbed意为“全神贯注”，故选B项。</a:t>
            </a:r>
            <a:endParaRPr lang="en-US" altLang="zh-CN" sz="2200" dirty="0"/>
          </a:p>
        </p:txBody>
      </p:sp>
      <p:sp>
        <p:nvSpPr>
          <p:cNvPr id="5" name="QC_7_BD.511_1#ec0c9c5c4.choices?vja=1&amp;pid=27605fb24&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B.equipment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C.knowledge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endParaRPr lang="en-US" altLang="zh-CN" sz="2000" dirty="0"/>
          </a:p>
        </p:txBody>
      </p:sp>
      <p:sp>
        <p:nvSpPr>
          <p:cNvPr id="6" name="QC_7_AN.512_1#ec0c9c5c4.bracket?vja=1&amp;pid=27605fb24&amp;color=0,0,0&amp;vpa=234&amp;vtp=1"/>
          <p:cNvSpPr/>
          <p:nvPr/>
        </p:nvSpPr>
        <p:spPr>
          <a:xfrm>
            <a:off x="1176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513_1#ec0c9c5c4?vja=1&amp;pid=27605fb24&amp;color=0,0,0&amp;vtp=1"/>
          <p:cNvSpPr/>
          <p:nvPr/>
        </p:nvSpPr>
        <p:spPr>
          <a:xfrm>
            <a:off x="722376" y="2547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newspaper可知，作者通过为校报拍照，在六个月内获得了大量宝贵的经验。experience意为“经验”，故选D项。</a:t>
            </a:r>
            <a:endParaRPr lang="en-US" altLang="zh-CN" sz="2200" dirty="0"/>
          </a:p>
        </p:txBody>
      </p:sp>
      <p:sp>
        <p:nvSpPr>
          <p:cNvPr id="8" name="QC_7_BD.514_1#d11b6e34c.choices?vja=1&amp;pid=27605fb24&amp;color=0,0,0&amp;vtp=1"/>
          <p:cNvSpPr/>
          <p:nvPr/>
        </p:nvSpPr>
        <p:spPr>
          <a:xfrm>
            <a:off x="722376" y="3354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B.recommended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C.contacted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.appointed</a:t>
            </a:r>
            <a:endParaRPr lang="en-US" altLang="zh-CN" sz="2000" dirty="0"/>
          </a:p>
        </p:txBody>
      </p:sp>
      <p:sp>
        <p:nvSpPr>
          <p:cNvPr id="9" name="QC_7_AN.515_1#d11b6e34c.bracket?vja=1&amp;pid=27605fb24&amp;color=0,0,0&amp;vpa=235&amp;vtp=1"/>
          <p:cNvSpPr/>
          <p:nvPr/>
        </p:nvSpPr>
        <p:spPr>
          <a:xfrm>
            <a:off x="1176401" y="3354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516_1#d11b6e34c?vja=1&amp;pid=27605fb24&amp;color=0,0,0&amp;vtp=1"/>
          <p:cNvSpPr/>
          <p:nvPr/>
        </p:nvSpPr>
        <p:spPr>
          <a:xfrm>
            <a:off x="722376" y="3779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miracle,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hired”可知，作者大学毕业的那周，一家报社联系了作者，最终雇用了她。contact意为“联系”，故选C项。visit意为“拜访”；recommend意为“推荐”；appoint意为“任命”。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17_1#f3804710b.choices?vja=1&amp;pid=27605fb24&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B.declared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C.recorded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endParaRPr lang="en-US" altLang="zh-CN" sz="2000" dirty="0"/>
          </a:p>
        </p:txBody>
      </p:sp>
      <p:sp>
        <p:nvSpPr>
          <p:cNvPr id="3" name="QC_7_AN.518_1#f3804710b.bracket?vja=1&amp;pid=27605fb24&amp;color=0,0,0&amp;vpa=236&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519_1#f3804710b?vja=1&amp;pid=27605fb24&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hail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launched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40-year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____.”可知，这通电话让作者获得了为《国家地理》杂志工作的机会，并开启了她长达40年的职业生涯，因此这通电话改变了一切。故选D项。</a:t>
            </a:r>
            <a:endParaRPr lang="en-US" altLang="zh-CN" sz="2200" dirty="0"/>
          </a:p>
        </p:txBody>
      </p:sp>
      <p:sp>
        <p:nvSpPr>
          <p:cNvPr id="5" name="QC_7_BD.520_1#219a7c116.choices?vja=1&amp;pid=27605fb24&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B.responded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C.doubted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.whispered</a:t>
            </a:r>
            <a:endParaRPr lang="en-US" altLang="zh-CN" sz="2000" dirty="0"/>
          </a:p>
        </p:txBody>
      </p:sp>
      <p:sp>
        <p:nvSpPr>
          <p:cNvPr id="6" name="QC_7_AN.521_1#219a7c116.bracket?vja=1&amp;pid=27605fb24&amp;color=0,0,0&amp;vpa=237&amp;vtp=1"/>
          <p:cNvSpPr/>
          <p:nvPr/>
        </p:nvSpPr>
        <p:spPr>
          <a:xfrm>
            <a:off x="1176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522_1#219a7c116?vja=1&amp;pid=27605fb24&amp;color=0,0,0&amp;vtp=1"/>
          <p:cNvSpPr/>
          <p:nvPr/>
        </p:nvSpPr>
        <p:spPr>
          <a:xfrm>
            <a:off x="722376" y="2928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根据前文的asked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replied及后文的“This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Gilka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Geographic</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a____of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hail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damage.”可知，对方在作者回答后也作出了回应。respond意为“回应，回答”，故选B项。</a:t>
            </a:r>
            <a:endParaRPr lang="en-US" altLang="zh-CN" sz="2200" dirty="0"/>
          </a:p>
        </p:txBody>
      </p:sp>
      <p:sp>
        <p:nvSpPr>
          <p:cNvPr id="8" name="QC_7_BD.523_1#319c32f4c.choices?vja=1&amp;pid=27605fb24&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B.study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C.document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a:t>
            </a:r>
            <a:endParaRPr lang="en-US" altLang="zh-CN" sz="2000" dirty="0"/>
          </a:p>
        </p:txBody>
      </p:sp>
      <p:sp>
        <p:nvSpPr>
          <p:cNvPr id="9" name="QC_7_AN.524_1#319c32f4c.bracket?vja=1&amp;pid=27605fb24&amp;color=0,0,0&amp;vpa=238&amp;vtp=1"/>
          <p:cNvSpPr/>
          <p:nvPr/>
        </p:nvSpPr>
        <p:spPr>
          <a:xfrm>
            <a:off x="1176401" y="4116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525_1#319c32f4c?vja=1&amp;pid=27605fb24&amp;color=0,0,0&amp;vtp=1"/>
          <p:cNvSpPr/>
          <p:nvPr/>
        </p:nvSpPr>
        <p:spPr>
          <a:xfrm>
            <a:off x="722376" y="4541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根据后文的My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hail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damage可知，对方需要一张冰雹所造成的损害的照片。故选A项。document意为“文件”；scene意为“镜头”。</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26_1#75b991b9b.choices?vja=1&amp;pid=27605fb24&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.withdrew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B.overcame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C.admitted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endParaRPr lang="en-US" altLang="zh-CN" sz="2000" dirty="0"/>
          </a:p>
        </p:txBody>
      </p:sp>
      <p:sp>
        <p:nvSpPr>
          <p:cNvPr id="3" name="QC_7_AN.527_1#75b991b9b.bracket?vja=1&amp;pid=27605fb24&amp;color=0,0,0&amp;vpa=239&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528_1#75b991b9b?vja=1&amp;pid=27605fb24&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根据后文的my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nervousness和“Yes,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sir.”可知，此处表示作者虽然很紧张，但她克服了自己的紧张情绪，对《国家地理》杂志的这位工作人员作出了肯定答复。overcome意为“克服”，故选B项。withdraw意为“撤回”；admit意为“承认”。</a:t>
            </a:r>
            <a:endParaRPr lang="en-US" altLang="zh-CN" sz="2200" dirty="0"/>
          </a:p>
        </p:txBody>
      </p:sp>
      <p:sp>
        <p:nvSpPr>
          <p:cNvPr id="5" name="QC_7_BD.529_1#a4bb930bc.choices?vja=1&amp;pid=27605fb24&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.adopted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B.examined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C.received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.sold</a:t>
            </a:r>
            <a:endParaRPr lang="en-US" altLang="zh-CN" sz="2000" dirty="0"/>
          </a:p>
        </p:txBody>
      </p:sp>
      <p:sp>
        <p:nvSpPr>
          <p:cNvPr id="6" name="QC_7_AN.530_1#a4bb930bc.bracket?vja=1&amp;pid=27605fb24&amp;color=0,0,0&amp;vpa=240&amp;vtp=1"/>
          <p:cNvSpPr/>
          <p:nvPr/>
        </p:nvSpPr>
        <p:spPr>
          <a:xfrm>
            <a:off x="1294003"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531_1#a4bb930bc?vja=1&amp;pid=27605fb24&amp;color=0,0,0&amp;vtp=1"/>
          <p:cNvSpPr/>
          <p:nvPr/>
        </p:nvSpPr>
        <p:spPr>
          <a:xfrm>
            <a:off x="722376" y="2928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launched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40-year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career可知，这张照片产生了积极的结果，开启了作者长达40年的职业生涯，说明它受到了好评。received意为“被一致认可的，被承认的”，故选C项。</a:t>
            </a:r>
            <a:endParaRPr lang="en-US" altLang="zh-CN" sz="2200" dirty="0"/>
          </a:p>
        </p:txBody>
      </p:sp>
      <p:sp>
        <p:nvSpPr>
          <p:cNvPr id="8" name="QC_7_BD.532_1#fb901156c.choices?vja=1&amp;pid=27605fb24&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.magazine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B.book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C.poster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.brochure</a:t>
            </a:r>
            <a:endParaRPr lang="en-US" altLang="zh-CN" sz="2000" dirty="0"/>
          </a:p>
        </p:txBody>
      </p:sp>
      <p:sp>
        <p:nvSpPr>
          <p:cNvPr id="9" name="QC_7_AN.533_1#fb901156c.bracket?vja=1&amp;pid=27605fb24&amp;color=0,0,0&amp;vpa=241&amp;vtp=1"/>
          <p:cNvSpPr/>
          <p:nvPr/>
        </p:nvSpPr>
        <p:spPr>
          <a:xfrm>
            <a:off x="1303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534_1#fb901156c?vja=1&amp;pid=27605fb24&amp;color=0,0,0&amp;vtp=1"/>
          <p:cNvSpPr/>
          <p:nvPr/>
        </p:nvSpPr>
        <p:spPr>
          <a:xfrm>
            <a:off x="722376" y="41606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根据前文的“This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Gilka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Geographic</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photo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him和My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hail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launched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40-year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career可知，此处表示作者拍摄的这张照片开启了作者为《国家地理》杂志工作的职业生涯。故选A项。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35_1#afdeab1ee.choices?vja=1&amp;pid=27605fb24&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B.universal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C.distant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endParaRPr lang="en-US" altLang="zh-CN" sz="2000" dirty="0"/>
          </a:p>
        </p:txBody>
      </p:sp>
      <p:sp>
        <p:nvSpPr>
          <p:cNvPr id="3" name="QC_7_AN.536_1#afdeab1ee.bracket?vja=1&amp;pid=27605fb24&amp;color=0,0,0&amp;vpa=242&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537_1#afdeab1ee?vja=1&amp;pid=27605fb24&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根据后文的Norwegian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farmers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Mongolian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herders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identical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laughter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lines可知，作者的镜头捕捉到的是普遍真理。universal意为“普遍的，共同的”，故选B项。</a:t>
            </a:r>
            <a:endParaRPr lang="en-US" altLang="zh-CN" sz="2200" dirty="0"/>
          </a:p>
        </p:txBody>
      </p:sp>
      <p:sp>
        <p:nvSpPr>
          <p:cNvPr id="5" name="QC_7_BD.538_1#5bbdb3c1b.choices?vja=1&amp;pid=27605fb24&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.courage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B.beauty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C.fear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a:t>
            </a:r>
            <a:endParaRPr lang="en-US" altLang="zh-CN" sz="2000" dirty="0"/>
          </a:p>
        </p:txBody>
      </p:sp>
      <p:sp>
        <p:nvSpPr>
          <p:cNvPr id="6" name="QC_7_AN.539_1#5bbdb3c1b.bracket?vja=1&amp;pid=27605fb24&amp;color=0,0,0&amp;vpa=243&amp;vtp=1"/>
          <p:cNvSpPr/>
          <p:nvPr/>
        </p:nvSpPr>
        <p:spPr>
          <a:xfrm>
            <a:off x="1303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540_1#5bbdb3c1b?vja=1&amp;pid=27605fb24&amp;color=0,0,0&amp;vtp=1"/>
          <p:cNvSpPr/>
          <p:nvPr/>
        </p:nvSpPr>
        <p:spPr>
          <a:xfrm>
            <a:off x="722376" y="2547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根据前文的tsunami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survivors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wildfire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fighters可知，这些都是面对巨大灾难或危险的人，他们应是都展现出了同样的勇气。courage意为“勇气”，故选A项。</a:t>
            </a:r>
            <a:endParaRPr lang="en-US" altLang="zh-CN" sz="2200" dirty="0"/>
          </a:p>
        </p:txBody>
      </p:sp>
      <p:sp>
        <p:nvSpPr>
          <p:cNvPr id="8" name="QC_7_BD.541_1#4e5e07fe5.choices?vja=1&amp;pid=27605fb24&amp;color=0,0,0&amp;vtp=1"/>
          <p:cNvSpPr/>
          <p:nvPr/>
        </p:nvSpPr>
        <p:spPr>
          <a:xfrm>
            <a:off x="722376" y="3354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B.translated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C.copied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.unspoken</a:t>
            </a:r>
            <a:endParaRPr lang="en-US" altLang="zh-CN" sz="2000" dirty="0"/>
          </a:p>
        </p:txBody>
      </p:sp>
      <p:sp>
        <p:nvSpPr>
          <p:cNvPr id="9" name="QC_7_AN.542_1#4e5e07fe5.bracket?vja=1&amp;pid=27605fb24&amp;color=0,0,0&amp;vpa=244&amp;vtp=1"/>
          <p:cNvSpPr/>
          <p:nvPr/>
        </p:nvSpPr>
        <p:spPr>
          <a:xfrm>
            <a:off x="1303401" y="3354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543_1#4e5e07fe5?vja=1&amp;pid=27605fb24&amp;color=0,0,0&amp;vtp=1"/>
          <p:cNvSpPr/>
          <p:nvPr/>
        </p:nvSpPr>
        <p:spPr>
          <a:xfrm>
            <a:off x="722376" y="3779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pulsing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stories及语境可知，此处表示每一帧画面都充满着无声的故事。unspoken意为“未说出的；未表达的”，故选D项。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3a6f55bf.fixed?vja=1&amp;pid=46df7d0ac&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04</a:t>
            </a:r>
            <a:endParaRPr lang="en-US" altLang="zh-CN" sz="7200" dirty="0"/>
          </a:p>
        </p:txBody>
      </p:sp>
      <p:sp>
        <p:nvSpPr>
          <p:cNvPr id="3" name="C_3_BD#73a6f55bf.fixed?vja=1&amp;pid=46df7d0ac&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73a6f55bf.fixed?vja=1&amp;pid=46df7d0ac&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建议用时：56分钟</a:t>
            </a:r>
            <a:endParaRPr lang="en-US" altLang="zh-CN" sz="2000" dirty="0"/>
          </a:p>
        </p:txBody>
      </p:sp>
    </p:spTree>
  </p:cSld>
  <p:clrMapOvr>
    <a:masterClrMapping/>
  </p:clrMapOvr>
  <p:transition>
    <p:fade/>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44_1#ff6718e18?vja=1&amp;pid=3b4f6dde2&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[河南南阳六校2025高二联考]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magnesium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（镁）</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supplements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mid-afternoon,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exhausted.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exhaustion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refreshed,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exhausting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exhausted,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self-imposed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micro-decisions.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certification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capacity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cognitive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endParaRPr lang="en-US" altLang="zh-CN" sz="2000" dirty="0"/>
          </a:p>
        </p:txBody>
      </p:sp>
    </p:spTree>
  </p:cSld>
  <p:clrMapOvr>
    <a:masterClrMapping/>
  </p:clrMapOvr>
  <p:transition>
    <p:fade/>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44_1#ff6718e18?vja=1&amp;pid=3b4f6dde2&amp;color=0,0,0&amp;vtp=1&amp;bt=1"/>
          <p:cNvSpPr/>
          <p:nvPr/>
        </p:nvSpPr>
        <p:spPr>
          <a:xfrm>
            <a:off x="722376" y="900000"/>
            <a:ext cx="10753344" cy="4497388"/>
          </a:xfrm>
          <a:prstGeom prst="rect">
            <a:avLst/>
          </a:prstGeom>
          <a:noFill/>
        </p:spPr>
        <p:txBody>
          <a:bodyPr wrap="square" lIns="0" tIns="0" rIns="0" bIns="0" rtlCol="0" anchor="t"/>
          <a:lstStyle/>
          <a:p>
            <a:pPr algn="just">
              <a:lnSpc>
                <a:spcPct val="124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fatigue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recipe—can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impossible.</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consciously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invisible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anticipating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facilitating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frustrating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invisible,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unacknowledged.</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bandwidth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overload,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boundaries,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prioritising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5_EX.545_1#ff6718e18?vja=1&amp;pid=3b4f6dde2&amp;color=0,0,0&amp;vtp=1"/>
          <p:cNvSpPr/>
          <p:nvPr/>
        </p:nvSpPr>
        <p:spPr>
          <a:xfrm>
            <a:off x="722376" y="5435536"/>
            <a:ext cx="10753344" cy="727075"/>
          </a:xfrm>
          <a:prstGeom prst="rect">
            <a:avLst/>
          </a:prstGeom>
          <a:noFill/>
        </p:spPr>
        <p:txBody>
          <a:bodyPr wrap="square" lIns="0" tIns="0" rIns="0" bIns="0" rtlCol="0" anchor="t"/>
          <a:lstStyle/>
          <a:p>
            <a:pPr algn="l">
              <a:lnSpc>
                <a:spcPct val="124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本文是一篇说明文，主要阐述了人们即使睡眠充足仍感疲惫的原因，包括决策疲劳和情感劳动等，并给出了相关建议。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46_1#ca0ca287f?vja=1&amp;pid=ff6718e18&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47_1#ca0ca287f.bracket?vja=1&amp;pid=ff6718e18&amp;color=0,0,0&amp;vpa=245&amp;vtp=1"/>
          <p:cNvSpPr/>
          <p:nvPr/>
        </p:nvSpPr>
        <p:spPr>
          <a:xfrm>
            <a:off x="792168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546_2#ca0ca287f.choices?vja=1&amp;pid=ff6718e18&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uncomfortable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overloaded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responsibilities.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endParaRPr lang="en-US" altLang="zh-CN" sz="2000" dirty="0"/>
          </a:p>
        </p:txBody>
      </p:sp>
      <p:sp>
        <p:nvSpPr>
          <p:cNvPr id="5" name="QC_6_AS.548_1#ca0ca287f?vja=1&amp;pid=ff6718e18&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constantly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exhausted,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bedtime;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labour,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self-imposed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day.”可知，人们即使睡了很久仍然感到疲惫，可能是由决策数量、情感劳动和自我施加的压力等引起的，即过多压力导致大脑超负荷。故选B项。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49_1#eaa77e1b6?vja=1&amp;pid=ff6718e18&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fatigue”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50_1#eaa77e1b6.bracket?vja=1&amp;pid=ff6718e18&amp;color=0,0,0&amp;vpa=246&amp;vtp=1"/>
          <p:cNvSpPr/>
          <p:nvPr/>
        </p:nvSpPr>
        <p:spPr>
          <a:xfrm>
            <a:off x="954252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549_2#eaa77e1b6.choices?vja=1&amp;pid=ff6718e18&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exhaustion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endParaRPr lang="en-US" altLang="zh-CN" sz="2000" dirty="0"/>
          </a:p>
        </p:txBody>
      </p:sp>
      <p:sp>
        <p:nvSpPr>
          <p:cNvPr id="5" name="QC_6_AS.551_1#eaa77e1b6?vja=1&amp;pid=ff6718e18&amp;color=0,0,0&amp;vtp=1"/>
          <p:cNvSpPr/>
          <p:nvPr/>
        </p:nvSpPr>
        <p:spPr>
          <a:xfrm>
            <a:off x="722376" y="2839847"/>
            <a:ext cx="10753344" cy="1528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词义猜测题。根据第三段中的“But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limited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capacity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decision-making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day.Once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limit,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cognitive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low.”可知，大脑每天的决策能力有限，一旦突破该极限，认知能量就会开始不足，从而感到疲惫。由此可知，画线短语decision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fatigue指的是因作太多选择而导致的疲惫。故选C项。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4_1#0694ea415?vja=1&amp;pid=ad85b463f&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95_1#0694ea415.blank?vja=1&amp;pid=ad85b463f&amp;color=0,0,0&amp;mp=1&amp;vpa=58&amp;vtp=1"/>
          <p:cNvSpPr/>
          <p:nvPr/>
        </p:nvSpPr>
        <p:spPr>
          <a:xfrm>
            <a:off x="1024001" y="858013"/>
            <a:ext cx="1014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ourselves</a:t>
            </a:r>
            <a:endParaRPr lang="en-US" altLang="zh-CN" sz="2000" dirty="0"/>
          </a:p>
        </p:txBody>
      </p:sp>
      <p:sp>
        <p:nvSpPr>
          <p:cNvPr id="4" name="QB_7_AS.96_1#0694ea415?vja=1&amp;pid=ad85b463f&amp;color=0,0,0&amp;vtp=1"/>
          <p:cNvSpPr/>
          <p:nvPr/>
        </p:nvSpPr>
        <p:spPr>
          <a:xfrm>
            <a:off x="722376" y="12743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为固定短语，意为“使某人自己适应</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5" name="QB_7_BD.97_1#e3e070306?vja=1&amp;pid=ad85b463f&amp;color=0,0,0&amp;vtp=1"/>
          <p:cNvSpPr/>
          <p:nvPr/>
        </p:nvSpPr>
        <p:spPr>
          <a:xfrm>
            <a:off x="722376" y="16637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98_1#e3e070306.blank?vja=1&amp;pid=ad85b463f&amp;color=0,0,0&amp;vpa=59&amp;vtp=1"/>
          <p:cNvSpPr/>
          <p:nvPr/>
        </p:nvSpPr>
        <p:spPr>
          <a:xfrm>
            <a:off x="1036701" y="1612900"/>
            <a:ext cx="1112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personally</a:t>
            </a:r>
            <a:endParaRPr lang="en-US" altLang="zh-CN" sz="2000" dirty="0"/>
          </a:p>
        </p:txBody>
      </p:sp>
      <p:sp>
        <p:nvSpPr>
          <p:cNvPr id="7" name="QB_7_AS.99_1#e3e070306?vja=1&amp;pid=ad85b463f&amp;color=0,0,0&amp;vtp=1"/>
          <p:cNvSpPr/>
          <p:nvPr/>
        </p:nvSpPr>
        <p:spPr>
          <a:xfrm>
            <a:off x="722376" y="20490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设空处修饰动词benefits，应用副词。</a:t>
            </a:r>
            <a:endParaRPr lang="en-US" altLang="zh-CN" sz="2200" dirty="0"/>
          </a:p>
        </p:txBody>
      </p:sp>
      <p:sp>
        <p:nvSpPr>
          <p:cNvPr id="8" name="QB_7_BD.100_1#2f14fd1f5?vja=1&amp;pid=ad85b463f&amp;color=0,0,0&amp;vtp=1"/>
          <p:cNvSpPr/>
          <p:nvPr/>
        </p:nvSpPr>
        <p:spPr>
          <a:xfrm>
            <a:off x="722376" y="24384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9" name="QB_7_AN.101_1#2f14fd1f5.blank?vja=1&amp;pid=ad85b463f&amp;color=0,0,0&amp;vpa=60&amp;vtp=1"/>
          <p:cNvSpPr/>
          <p:nvPr/>
        </p:nvSpPr>
        <p:spPr>
          <a:xfrm>
            <a:off x="1024001" y="2400300"/>
            <a:ext cx="13938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contributions</a:t>
            </a:r>
            <a:endParaRPr lang="en-US" altLang="zh-CN" sz="2000" dirty="0"/>
          </a:p>
        </p:txBody>
      </p:sp>
      <p:sp>
        <p:nvSpPr>
          <p:cNvPr id="10" name="QB_7_AS.102_1#2f14fd1f5?vja=1&amp;pid=ad85b463f&amp;color=0,0,0&amp;vtp=1"/>
          <p:cNvSpPr/>
          <p:nvPr/>
        </p:nvSpPr>
        <p:spPr>
          <a:xfrm>
            <a:off x="722376" y="28237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contributions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作出贡献”。</a:t>
            </a:r>
            <a:endParaRPr lang="en-US" altLang="zh-CN" sz="2200" dirty="0"/>
          </a:p>
        </p:txBody>
      </p:sp>
      <p:sp>
        <p:nvSpPr>
          <p:cNvPr id="11" name="QB_7_BD.103_1#2446bc92b?vja=1&amp;pid=ad85b463f&amp;color=0,0,0&amp;vtp=1"/>
          <p:cNvSpPr/>
          <p:nvPr/>
        </p:nvSpPr>
        <p:spPr>
          <a:xfrm>
            <a:off x="722376" y="32131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12" name="QB_7_AN.104_1#2446bc92b.blank?vja=1&amp;pid=ad85b463f&amp;color=0,0,0&amp;vpa=61&amp;vtp=1"/>
          <p:cNvSpPr/>
          <p:nvPr/>
        </p:nvSpPr>
        <p:spPr>
          <a:xfrm>
            <a:off x="1024001" y="3175000"/>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3" name="QB_7_AS.105_1#2446bc92b?vja=1&amp;pid=ad85b463f&amp;color=0,0,0&amp;vtp=1"/>
          <p:cNvSpPr/>
          <p:nvPr/>
        </p:nvSpPr>
        <p:spPr>
          <a:xfrm>
            <a:off x="722376" y="35984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devoted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sth为固定短语，意为“致力于做某事”。故填to。</a:t>
            </a:r>
            <a:endParaRPr lang="en-US" altLang="zh-CN" sz="2200" dirty="0"/>
          </a:p>
        </p:txBody>
      </p:sp>
      <p:sp>
        <p:nvSpPr>
          <p:cNvPr id="14" name="QB_7_BD.106_1#ee429d787?vja=1&amp;pid=ad85b463f&amp;color=0,0,0&amp;vtp=1"/>
          <p:cNvSpPr/>
          <p:nvPr/>
        </p:nvSpPr>
        <p:spPr>
          <a:xfrm>
            <a:off x="722376" y="39878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15" name="QB_7_AN.107_1#ee429d787.blank?vja=1&amp;pid=ad85b463f&amp;color=0,0,0&amp;vpa=62&amp;vtp=1"/>
          <p:cNvSpPr/>
          <p:nvPr/>
        </p:nvSpPr>
        <p:spPr>
          <a:xfrm>
            <a:off x="1176401" y="3949700"/>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16" name="QB_7_AS.108_1#ee429d787?vja=1&amp;pid=ad85b463f&amp;color=0,0,0&amp;vtp=1"/>
          <p:cNvSpPr/>
          <p:nvPr/>
        </p:nvSpPr>
        <p:spPr>
          <a:xfrm>
            <a:off x="722376" y="4414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设空处引导同位语从句，进一步解释knowledge的内容，从句句意完整，不缺少成分，所以应用连接词that。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2_1#f8e1b3cb8?vja=1&amp;pid=ff6718e18&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53_1#f8e1b3cb8.bracket?vja=1&amp;pid=ff6718e18&amp;color=0,0,0&amp;vpa=247&amp;vtp=1"/>
          <p:cNvSpPr/>
          <p:nvPr/>
        </p:nvSpPr>
        <p:spPr>
          <a:xfrm>
            <a:off x="797883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552_2#f8e1b3cb8.choices?vja=1&amp;pid=ff6718e18&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A.Preparing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B.Managing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deadline.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C.Filing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D.Supporting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hardships.</a:t>
            </a:r>
            <a:endParaRPr lang="en-US" altLang="zh-CN" sz="2000" dirty="0"/>
          </a:p>
        </p:txBody>
      </p:sp>
      <p:sp>
        <p:nvSpPr>
          <p:cNvPr id="5" name="QC_6_AS.554_1#f8e1b3cb8?vja=1&amp;pid=ff6718e18&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推理判断题。根据第四段中的“managing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else’s”和“Emotional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labour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invisible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anticipating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facilitating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managing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birthdays,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remembering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”可知，情感劳动包括关注他人需求、促进社交互动和调控周围情绪氛围等无形的工作。“支持正在经历苦难的一位朋友”是情感劳动的例子。故选D项。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5_1#8e8a53799?vja=1&amp;pid=ff6718e18&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exhaustion?(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56_1#8e8a53799.bracket?vja=1&amp;pid=ff6718e18&amp;color=0,0,0&amp;vpa=248&amp;vtp=1"/>
          <p:cNvSpPr/>
          <p:nvPr/>
        </p:nvSpPr>
        <p:spPr>
          <a:xfrm>
            <a:off x="776928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555_2#8e8a53799.choices?vja=1&amp;pid=ff6718e18&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A.Quitting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C.Avoiding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.Restricting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endParaRPr lang="en-US" altLang="zh-CN" sz="2000" dirty="0"/>
          </a:p>
        </p:txBody>
      </p:sp>
      <p:sp>
        <p:nvSpPr>
          <p:cNvPr id="5" name="QC_6_AS.557_1#8e8a53799?vja=1&amp;pid=ff6718e18&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limits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bandwidth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goes.”和setting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boundaries可知，作者建议通过设置心理与情感界限来减少精力消耗并维持平衡。故选D项。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57_2#8e8a53799?vja=1&amp;pid=ff6718e18&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文本解构</a:t>
            </a:r>
            <a:endParaRPr lang="en-US" altLang="zh-CN" sz="2000" dirty="0"/>
          </a:p>
        </p:txBody>
      </p:sp>
      <p:pic>
        <p:nvPicPr>
          <p:cNvPr id="3" name="QC_6_AS.557_3#8e8a53799?vja=1&amp;pid=ff6718e18&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72384" y="1384124"/>
            <a:ext cx="6044184" cy="30906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58_1#d0ed679f9?vja=1&amp;pid=ee6fc84c8&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[全国甲2024]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（适度）?Basically,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goodbye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nutritious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meetings.2.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TV</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unhealthy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cookies.3.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（情绪的）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eating.4.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unpleasant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loneliness,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boredom.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endParaRPr lang="en-US" altLang="zh-CN" sz="2000" dirty="0"/>
          </a:p>
          <a:p>
            <a:pPr algn="just">
              <a:lnSpc>
                <a:spcPct val="125000"/>
              </a:lnSpc>
            </a:pPr>
            <a:endParaRPr lang="en-US" altLang="zh-CN" sz="2000" dirty="0"/>
          </a:p>
        </p:txBody>
      </p:sp>
      <p:sp>
        <p:nvSpPr>
          <p:cNvPr id="3" name="QM_5_AN.559_1#d0ed679f9.blank?vja=1&amp;pid=ee6fc84c8&amp;color=0,0,0&amp;vpa=249&amp;vtp=1"/>
          <p:cNvSpPr/>
          <p:nvPr/>
        </p:nvSpPr>
        <p:spPr>
          <a:xfrm>
            <a:off x="10604246" y="1242900"/>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M_5_AN.560_1#d0ed679f9.blank?vja=1&amp;pid=ee6fc84c8&amp;color=0,0,0&amp;vpa=250&amp;vtp=1"/>
          <p:cNvSpPr/>
          <p:nvPr/>
        </p:nvSpPr>
        <p:spPr>
          <a:xfrm>
            <a:off x="7082219" y="2385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5" name="QM_5_AN.561_1#d0ed679f9.blank?vja=1&amp;pid=ee6fc84c8&amp;color=0,0,0&amp;vpa=251&amp;vtp=1"/>
          <p:cNvSpPr/>
          <p:nvPr/>
        </p:nvSpPr>
        <p:spPr>
          <a:xfrm>
            <a:off x="10788079" y="4290900"/>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6" name="QM_5_AN.562_1#d0ed679f9.blank?vja=1&amp;pid=ee6fc84c8&amp;color=0,0,0&amp;vpa=252&amp;vtp=1"/>
          <p:cNvSpPr/>
          <p:nvPr/>
        </p:nvSpPr>
        <p:spPr>
          <a:xfrm>
            <a:off x="5886958" y="4671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bg/>
                                          </p:spTgt>
                                        </p:tgtEl>
                                        <p:attrNameLst>
                                          <p:attrName>style.visibility</p:attrName>
                                        </p:attrNameLst>
                                      </p:cBhvr>
                                      <p:to>
                                        <p:strVal val="visible"/>
                                      </p:to>
                                    </p:set>
                                    <p:animEffect transition="in" filter="fade">
                                      <p:cBhvr>
                                        <p:cTn id="20" dur="500"/>
                                        <p:tgtEl>
                                          <p:spTgt spid="5">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500"/>
                                        <p:tgtEl>
                                          <p:spTgt spid="5">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fade">
                                      <p:cBhvr>
                                        <p:cTn id="2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58_1#d0ed679f9?vja=1&amp;pid=ee6fc84c8&amp;color=0,0,0&amp;vtp=1&amp;bt=1"/>
          <p:cNvSpPr/>
          <p:nvPr/>
        </p:nvSpPr>
        <p:spPr>
          <a:xfrm>
            <a:off x="722376" y="900000"/>
            <a:ext cx="10753344" cy="1866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breakfast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metabolism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（新陈代谢）,</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breakfast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digestive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weight.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5_BD.563_1#d0ed679f9?vja=1&amp;pid=ee6fc84c8&amp;color=0,0,0&amp;vtp=1"/>
          <p:cNvSpPr/>
          <p:nvPr/>
        </p:nvSpPr>
        <p:spPr>
          <a:xfrm>
            <a:off x="722376" y="2807398"/>
            <a:ext cx="10753344" cy="2628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hunger.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swallow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4" name="QM_5_EX.565_1#d0ed679f9?vja=1&amp;pid=ee6fc84c8&amp;color=0,0,0&amp;vtp=1"/>
          <p:cNvSpPr/>
          <p:nvPr/>
        </p:nvSpPr>
        <p:spPr>
          <a:xfrm>
            <a:off x="722376" y="5444807"/>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文章介绍了适度饮食的含义，提供了保持健康饮食习惯的方法与建议。</a:t>
            </a:r>
            <a:endParaRPr lang="en-US" altLang="zh-CN" sz="2000" dirty="0"/>
          </a:p>
        </p:txBody>
      </p:sp>
      <p:sp>
        <p:nvSpPr>
          <p:cNvPr id="5" name="QM_5_AN.564_1#d0ed679f9.blank?vja=1&amp;pid=ee6fc84c8&amp;color=0,0,0&amp;vpa=253&amp;vtp=1"/>
          <p:cNvSpPr/>
          <p:nvPr/>
        </p:nvSpPr>
        <p:spPr>
          <a:xfrm>
            <a:off x="1468501" y="861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66_1#f1e1f956d?vja=1&amp;pid=d0ed679f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567_1#f1e1f956d.blank?vja=1&amp;pid=d0ed679f9&amp;color=0,0,0&amp;vpa=254&amp;vtp=1"/>
          <p:cNvSpPr/>
          <p:nvPr/>
        </p:nvSpPr>
        <p:spPr>
          <a:xfrm>
            <a:off x="1049401" y="858013"/>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B_6_AS.568_1#f1e1f956d?vja=1&amp;pid=d0ed679f9&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根据段首句“What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moderation?”可知，本段应是在解释“适度”的含义。再结合设空处前的not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full和设空处后的But可知，设空处应承上启下，继续解释moderation在饮食中的含义，并与下文构成转折关系。F项（对于我们中的许多人来说，“适度”意味着比我们现在吃得少）符合语境。故选F项。</a:t>
            </a:r>
            <a:endParaRPr lang="en-US" altLang="zh-CN" sz="2200" dirty="0"/>
          </a:p>
        </p:txBody>
      </p:sp>
      <p:sp>
        <p:nvSpPr>
          <p:cNvPr id="5" name="QB_6_BD.569_1#a8f7a1539?vja=1&amp;pid=d0ed679f9&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570_1#a8f7a1539.blank?vja=1&amp;pid=d0ed679f9&amp;color=0,0,0&amp;vpa=255&amp;vtp=1"/>
          <p:cNvSpPr/>
          <p:nvPr/>
        </p:nvSpPr>
        <p:spPr>
          <a:xfrm>
            <a:off x="1036701" y="2846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B_6_AS.571_1#a8f7a1539?vja=1&amp;pid=d0ed679f9&amp;color=0,0,0&amp;vtp=1"/>
          <p:cNvSpPr/>
          <p:nvPr/>
        </p:nvSpPr>
        <p:spPr>
          <a:xfrm>
            <a:off x="722376" y="3309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根据段首句“Take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time.”可知，本段介绍了用餐时要放慢速度，根据设空处前的It’s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down以及设空处后的eat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slowly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full可推知，设空处应与慢慢进食的建议相关。C项（不要在上班的路上狼吞虎咽）符合语境。故选C项。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72_1#c67f6c184?vja=1&amp;pid=d0ed679f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573_1#c67f6c184.blank?vja=1&amp;pid=d0ed679f9&amp;color=0,0,0&amp;vpa=256&amp;vtp=1"/>
          <p:cNvSpPr/>
          <p:nvPr/>
        </p:nvSpPr>
        <p:spPr>
          <a:xfrm>
            <a:off x="1036701" y="858013"/>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B_6_AS.574_1#c67f6c184?vja=1&amp;pid=d0ed679f9&amp;color=0,0,0&amp;vtp=1"/>
          <p:cNvSpPr/>
          <p:nvPr/>
        </p:nvSpPr>
        <p:spPr>
          <a:xfrm>
            <a:off x="722376" y="1315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根据设空处前的“And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foods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hand.”可知，应注意身边放哪些食物。再根据设空处前的“It’s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cookies.”可知，如果身边放一些不健康的小吃，则很难做到适度饮食，设空处应承接上文。E项［相反，要让自己身边充满健康的（食物）选择］提出建议，与上文构成转折关系，符合语境。故选E项。</a:t>
            </a:r>
            <a:endParaRPr lang="en-US" altLang="zh-CN" sz="2200" dirty="0"/>
          </a:p>
        </p:txBody>
      </p:sp>
      <p:sp>
        <p:nvSpPr>
          <p:cNvPr id="5" name="QB_6_BD.575_1#2d0be8c60?vja=1&amp;pid=d0ed679f9&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576_1#2d0be8c60.blank?vja=1&amp;pid=d0ed679f9&amp;color=0,0,0&amp;vpa=257&amp;vtp=1"/>
          <p:cNvSpPr/>
          <p:nvPr/>
        </p:nvSpPr>
        <p:spPr>
          <a:xfrm>
            <a:off x="1036701" y="2846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B_6_AS.577_1#2d0be8c60?vja=1&amp;pid=d0ed679f9&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根据段首句“Control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eating.”可知，本段围绕控制情绪化饮食展开。根据设空处后的also可推知，设空处应与下文构成递进关系，引出情绪化饮食的问题。B项（我们吃东西并不总是只为了充饥）符合语境。故选B项。</a:t>
            </a:r>
            <a:endParaRPr lang="en-US" altLang="zh-CN" sz="2200" dirty="0"/>
          </a:p>
        </p:txBody>
      </p:sp>
      <p:sp>
        <p:nvSpPr>
          <p:cNvPr id="8" name="QB_6_BD.578_1#37ef42c37?vja=1&amp;pid=d0ed679f9&amp;color=0,0,0&amp;vtp=1"/>
          <p:cNvSpPr/>
          <p:nvPr/>
        </p:nvSpPr>
        <p:spPr>
          <a:xfrm>
            <a:off x="722376" y="4497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6_AN.579_1#37ef42c37.blank?vja=1&amp;pid=d0ed679f9&amp;color=0,0,0&amp;vpa=258&amp;vtp=1"/>
          <p:cNvSpPr/>
          <p:nvPr/>
        </p:nvSpPr>
        <p:spPr>
          <a:xfrm>
            <a:off x="1024001" y="44598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B_6_AS.580_1#37ef42c37?vja=1&amp;pid=d0ed679f9&amp;color=0,0,0&amp;vtp=1"/>
          <p:cNvSpPr/>
          <p:nvPr/>
        </p:nvSpPr>
        <p:spPr>
          <a:xfrm>
            <a:off x="722376" y="4922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设空处位于本段段首，应为本段的主题句。根据下文内容可知，本段对全天的饮食给出了建议，并强调了健康早餐的重要性以及避免深夜进食。A项（全天都要合理饮食）能够概括本段主旨，符合语境。故选A项。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81_1#0da716141?vja=1&amp;pid=d743de200&amp;color=0,0,0&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[山东省实验中学2024高二期中]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afternoon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kerb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（马路牙子）.Suddenly,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splendid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sunlight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kitchen,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appointment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impatient.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Surfing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blessings.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psychologist,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Sonja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Lyubomirsky,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gratitude.</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81_1#0da716141?vja=1&amp;pid=d743de200&amp;color=0,0,0&amp;vtp=1&amp;bt=1"/>
          <p:cNvSpPr/>
          <p:nvPr/>
        </p:nvSpPr>
        <p:spPr>
          <a:xfrm>
            <a:off x="722376" y="900000"/>
            <a:ext cx="10753344" cy="3771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Lyubomirsky’s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interventions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repetitive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sz="2000" dirty="0"/>
          </a:p>
        </p:txBody>
      </p:sp>
      <p:sp>
        <p:nvSpPr>
          <p:cNvPr id="3" name="QM_5_EX.582_1#0da716141?vja=1&amp;pid=d743de200&amp;color=0,0,0&amp;vtp=1"/>
          <p:cNvSpPr/>
          <p:nvPr/>
        </p:nvSpPr>
        <p:spPr>
          <a:xfrm>
            <a:off x="722376" y="4712398"/>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讲述了作者在手臂受伤需要休息的情况下，参与了感恩干预的摄影练习，最终发现通过记录生活中的细节，可以注意到每时每刻的独特性和生活中的变化，让生活充满乐趣，从而改善了自己的情绪，提升了幸福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3_1#03d8f2e60.choices?vja=1&amp;pid=0da716141&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B.slicing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C.streaming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.sticking</a:t>
            </a:r>
            <a:endParaRPr lang="en-US" altLang="zh-CN" sz="2000" dirty="0"/>
          </a:p>
        </p:txBody>
      </p:sp>
      <p:sp>
        <p:nvSpPr>
          <p:cNvPr id="3" name="QC_6_AN.584_1#03d8f2e60.bracket?vja=1&amp;pid=0da716141&amp;color=0,0,0&amp;vpa=259&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585_1#03d8f2e60?vja=1&amp;pid=0da716141&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根据语境可知，此处表达早晨作者发现阳光照进厨房，画面很美，想拍照记录。stream在此处作动词，表示“照射；照亮”，故选C项。emerge意为“出现”；slice意为“切开”；stick意为“粘，贴”。</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9_1#bea9cb1b0?vja=1&amp;pid=47194abea&amp;color=0,0,0&amp;vtp=1&amp;bt=1"/>
          <p:cNvSpPr/>
          <p:nvPr/>
        </p:nvSpPr>
        <p:spPr>
          <a:xfrm>
            <a:off x="722376" y="896113"/>
            <a:ext cx="10753344" cy="491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endParaRPr lang="en-US" altLang="zh-CN" sz="2000" dirty="0"/>
          </a:p>
        </p:txBody>
      </p:sp>
      <p:sp>
        <p:nvSpPr>
          <p:cNvPr id="3" name="QM_6_AN.110_1#bea9cb1b0.blank?vja=1&amp;pid=47194abea&amp;color=0,0,0&amp;vpa=63&amp;vtp=1"/>
          <p:cNvSpPr/>
          <p:nvPr/>
        </p:nvSpPr>
        <p:spPr>
          <a:xfrm>
            <a:off x="5950522" y="1607313"/>
            <a:ext cx="903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changed</a:t>
            </a:r>
            <a:endParaRPr lang="en-US" altLang="zh-CN" sz="2000" dirty="0"/>
          </a:p>
        </p:txBody>
      </p:sp>
      <p:sp>
        <p:nvSpPr>
          <p:cNvPr id="4" name="QM_6_AN.111_1#bea9cb1b0.blank?vja=1&amp;pid=47194abea&amp;color=0,0,0&amp;vpa=64&amp;vtp=1"/>
          <p:cNvSpPr/>
          <p:nvPr/>
        </p:nvSpPr>
        <p:spPr>
          <a:xfrm>
            <a:off x="2483231" y="1988313"/>
            <a:ext cx="971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currently</a:t>
            </a:r>
            <a:endParaRPr lang="en-US" altLang="zh-CN" sz="2000" dirty="0"/>
          </a:p>
        </p:txBody>
      </p:sp>
      <p:sp>
        <p:nvSpPr>
          <p:cNvPr id="5" name="QM_6_AN.112_1#bea9cb1b0.blank?vja=1&amp;pid=47194abea&amp;color=0,0,0&amp;vpa=65&amp;vtp=1"/>
          <p:cNvSpPr/>
          <p:nvPr/>
        </p:nvSpPr>
        <p:spPr>
          <a:xfrm>
            <a:off x="7131241" y="2369313"/>
            <a:ext cx="14636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getting/to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a:t>
            </a:r>
            <a:endParaRPr lang="en-US" altLang="zh-CN" sz="2000" dirty="0"/>
          </a:p>
        </p:txBody>
      </p:sp>
      <p:sp>
        <p:nvSpPr>
          <p:cNvPr id="6" name="QM_6_AN.113_1#bea9cb1b0.blank?vja=1&amp;pid=47194abea&amp;color=0,0,0&amp;vpa=66&amp;vtp=1"/>
          <p:cNvSpPr/>
          <p:nvPr/>
        </p:nvSpPr>
        <p:spPr>
          <a:xfrm>
            <a:off x="7073392" y="2763013"/>
            <a:ext cx="225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7" name="QM_6_AN.114_1#bea9cb1b0.blank?vja=1&amp;pid=47194abea&amp;color=0,0,0&amp;vpa=67&amp;vtp=1"/>
          <p:cNvSpPr/>
          <p:nvPr/>
        </p:nvSpPr>
        <p:spPr>
          <a:xfrm>
            <a:off x="7576566" y="3525013"/>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8" name="QM_6_AN.115_1#bea9cb1b0.blank?vja=1&amp;pid=47194abea&amp;color=0,0,0&amp;vpa=68&amp;vtp=1"/>
          <p:cNvSpPr/>
          <p:nvPr/>
        </p:nvSpPr>
        <p:spPr>
          <a:xfrm>
            <a:off x="6395212" y="4287013"/>
            <a:ext cx="930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websites</a:t>
            </a:r>
            <a:endParaRPr lang="en-US" altLang="zh-CN" sz="2000" dirty="0"/>
          </a:p>
        </p:txBody>
      </p:sp>
      <p:sp>
        <p:nvSpPr>
          <p:cNvPr id="9" name="QM_6_AN.116_1#bea9cb1b0.blank?vja=1&amp;pid=47194abea&amp;color=0,0,0&amp;vpa=69&amp;vtp=1"/>
          <p:cNvSpPr/>
          <p:nvPr/>
        </p:nvSpPr>
        <p:spPr>
          <a:xfrm>
            <a:off x="1879791" y="5049013"/>
            <a:ext cx="844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suitable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85_2#03d8f2e60?vja=1&amp;pid=0da716141&amp;color=0,0,0&amp;mp=1&amp;vtp=1&amp;bt=1"/>
          <p:cNvSpPr/>
          <p:nvPr/>
        </p:nvSpPr>
        <p:spPr>
          <a:xfrm>
            <a:off x="722376" y="900000"/>
            <a:ext cx="10753344" cy="1113155"/>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stream熟词生义</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.小溪；一连串</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.（光线）照射；照亮；奔流；涌流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6_1#5881070ad.choices?vja=1&amp;pid=0da716141&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B.confirmed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C.affected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.disturbed</a:t>
            </a:r>
            <a:endParaRPr lang="en-US" altLang="zh-CN" sz="2000" dirty="0"/>
          </a:p>
        </p:txBody>
      </p:sp>
      <p:sp>
        <p:nvSpPr>
          <p:cNvPr id="3" name="QC_6_AN.587_1#5881070ad.bracket?vja=1&amp;pid=0da716141&amp;color=0,0,0&amp;mp=1&amp;vpa=260&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588_1#5881070ad?vja=1&amp;pid=0da716141&amp;color=0,0,0&amp;vtp=1"/>
          <p:cNvSpPr/>
          <p:nvPr/>
        </p:nvSpPr>
        <p:spPr>
          <a:xfrm>
            <a:off x="722376" y="1315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it”可知，作者想要拍照时发现自己举不起相机，下文my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fear说明医院就诊的结果证实了他的担忧，他的手臂需要彻底静养。confirm意为“证实（自己的想法或情感）”，故选B项。ease意为“缓解”；disturb意为“打扰”。</a:t>
            </a:r>
            <a:endParaRPr lang="en-US" altLang="zh-CN" sz="2200" dirty="0"/>
          </a:p>
        </p:txBody>
      </p:sp>
      <p:sp>
        <p:nvSpPr>
          <p:cNvPr id="5" name="QC_6_BD.589_1#66706767f.choices?vja=1&amp;pid=0da716141&amp;color=0,0,0&amp;vtp=1"/>
          <p:cNvSpPr/>
          <p:nvPr/>
        </p:nvSpPr>
        <p:spPr>
          <a:xfrm>
            <a:off x="722376" y="2885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6" name="QC_6_AN.590_1#66706767f.bracket?vja=1&amp;pid=0da716141&amp;color=0,0,0&amp;vpa=261&amp;vtp=1"/>
          <p:cNvSpPr/>
          <p:nvPr/>
        </p:nvSpPr>
        <p:spPr>
          <a:xfrm>
            <a:off x="1176401" y="2885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591_1#66706767f?vja=1&amp;pid=0da716141&amp;color=0,0,0&amp;vtp=1"/>
          <p:cNvSpPr/>
          <p:nvPr/>
        </p:nvSpPr>
        <p:spPr>
          <a:xfrm>
            <a:off x="722376" y="33097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根据上文的Surfing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online可推知，作者是在网上浏览信息时偶然发现了这个概念。come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across意为“（偶然）遇见，发现”，故选B项。make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up意为“编造”；take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down意为“记录”；proceed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with意为“继续进行”。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92_1#48a05f1cd.choices?vja=1&amp;pid=0da716141&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B.recognition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C.rank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endParaRPr lang="en-US" altLang="zh-CN" sz="2000" dirty="0"/>
          </a:p>
        </p:txBody>
      </p:sp>
      <p:sp>
        <p:nvSpPr>
          <p:cNvPr id="3" name="QC_6_AN.593_1#48a05f1cd.bracket?vja=1&amp;pid=0da716141&amp;color=0,0,0&amp;mp=1&amp;vpa=262&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AS.594_1#48a05f1cd?vja=1&amp;pid=0da716141&amp;color=0,0,0&amp;vtp=1"/>
          <p:cNvSpPr/>
          <p:nvPr/>
        </p:nvSpPr>
        <p:spPr>
          <a:xfrm>
            <a:off x="722376" y="1315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根据下文的“Reading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assigned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interventions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enhanced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connectedness,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____”可知，这是通过感恩来改善情绪和提升幸福感的方法。故选A项。recognition意为“认可”；rank意为“等级”。</a:t>
            </a:r>
            <a:endParaRPr lang="en-US" altLang="zh-CN" sz="2200" dirty="0"/>
          </a:p>
        </p:txBody>
      </p:sp>
      <p:sp>
        <p:nvSpPr>
          <p:cNvPr id="5" name="QC_6_BD.595_1#c0b17b723.choices?vja=1&amp;pid=0da716141&amp;color=0,0,0&amp;vtp=1"/>
          <p:cNvSpPr/>
          <p:nvPr/>
        </p:nvSpPr>
        <p:spPr>
          <a:xfrm>
            <a:off x="722376" y="2885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B.optimistic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C.realistic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.enthusiastic</a:t>
            </a:r>
            <a:endParaRPr lang="en-US" altLang="zh-CN" sz="2000" dirty="0"/>
          </a:p>
        </p:txBody>
      </p:sp>
      <p:sp>
        <p:nvSpPr>
          <p:cNvPr id="6" name="QC_6_AN.596_1#c0b17b723.bracket?vja=1&amp;pid=0da716141&amp;color=0,0,0&amp;vpa=263&amp;vtp=1"/>
          <p:cNvSpPr/>
          <p:nvPr/>
        </p:nvSpPr>
        <p:spPr>
          <a:xfrm>
            <a:off x="1176401" y="2885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597_1#c0b17b723?vja=1&amp;pid=0da716141&amp;color=0,0,0&amp;vtp=1"/>
          <p:cNvSpPr/>
          <p:nvPr/>
        </p:nvSpPr>
        <p:spPr>
          <a:xfrm>
            <a:off x="722376" y="3309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根据下文表示转折的However以及作者后来真的尝试使用这种方法可推知，此处指作者之前从未对这一概念如此感兴趣过。enthusiastic意为“热情的”，故选D项。</a:t>
            </a:r>
            <a:endParaRPr lang="en-US" altLang="zh-CN" sz="2200" dirty="0"/>
          </a:p>
        </p:txBody>
      </p:sp>
      <p:sp>
        <p:nvSpPr>
          <p:cNvPr id="8" name="QC_6_BD.598_1#59d175c21.choices?vja=1&amp;pid=0da716141&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.consulted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B.dominated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C.guaranteed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.pioneered</a:t>
            </a:r>
            <a:endParaRPr lang="en-US" altLang="zh-CN" sz="2000" dirty="0"/>
          </a:p>
        </p:txBody>
      </p:sp>
      <p:sp>
        <p:nvSpPr>
          <p:cNvPr id="9" name="QC_6_AN.599_1#59d175c21.bracket?vja=1&amp;pid=0da716141&amp;color=0,0,0&amp;vpa=264&amp;vtp=1"/>
          <p:cNvSpPr/>
          <p:nvPr/>
        </p:nvSpPr>
        <p:spPr>
          <a:xfrm>
            <a:off x="1176401" y="4116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600_1#59d175c21?vja=1&amp;pid=0da716141&amp;color=0,0,0&amp;vtp=1"/>
          <p:cNvSpPr/>
          <p:nvPr/>
        </p:nvSpPr>
        <p:spPr>
          <a:xfrm>
            <a:off x="722376" y="4541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根据下文的research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creative可推知，这名心理学家开创了感恩干预的研究，用更有创意的每日摄影练习增强感恩的心理。pioneer意为“开创，开发”，故选D项。consult意为“咨询”；dominate意为“主导”；guarantee意为“保证”。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01_1#41985a098.choices?vja=1&amp;pid=0da716141&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B.plan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C.practice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.motion</a:t>
            </a:r>
            <a:endParaRPr lang="en-US" altLang="zh-CN" sz="2000" dirty="0"/>
          </a:p>
        </p:txBody>
      </p:sp>
      <p:sp>
        <p:nvSpPr>
          <p:cNvPr id="3" name="QC_6_AN.602_1#41985a098.bracket?vja=1&amp;pid=0da716141&amp;color=0,0,0&amp;mp=1&amp;vpa=265&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603_1#41985a098?vja=1&amp;pid=0da716141&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photographs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central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are.”可知，增强感恩心理的方法是每天的摄影练习。故选C项。</a:t>
            </a:r>
            <a:endParaRPr lang="en-US" altLang="zh-CN" sz="2200" dirty="0"/>
          </a:p>
        </p:txBody>
      </p:sp>
      <p:sp>
        <p:nvSpPr>
          <p:cNvPr id="5" name="QC_6_BD.604_1#ff1c09b10.choices?vja=1&amp;pid=0da716141&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B.complex</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C.consistent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.abstract</a:t>
            </a:r>
            <a:endParaRPr lang="en-US" altLang="zh-CN" sz="2000" dirty="0"/>
          </a:p>
        </p:txBody>
      </p:sp>
      <p:sp>
        <p:nvSpPr>
          <p:cNvPr id="6" name="QC_6_AN.605_1#ff1c09b10.bracket?vja=1&amp;pid=0da716141&amp;color=0,0,0&amp;vpa=266&amp;vtp=1"/>
          <p:cNvSpPr/>
          <p:nvPr/>
        </p:nvSpPr>
        <p:spPr>
          <a:xfrm>
            <a:off x="1176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606_1#ff1c09b10?vja=1&amp;pid=0da716141&amp;color=0,0,0&amp;vtp=1"/>
          <p:cNvSpPr/>
          <p:nvPr/>
        </p:nvSpPr>
        <p:spPr>
          <a:xfrm>
            <a:off x="722376" y="2547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necessarily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out中的but可知，此处有转折，表示虽然指示很简单，但执行起来未必容易。simple意为“简单的”，故选A项。complex意为“复杂的”；consistent意为“一致的”；abstract意为“抽象的”。</a:t>
            </a:r>
            <a:endParaRPr lang="en-US" altLang="zh-CN" sz="2200" dirty="0"/>
          </a:p>
        </p:txBody>
      </p:sp>
      <p:sp>
        <p:nvSpPr>
          <p:cNvPr id="8" name="QC_6_BD.607_1#7d24bd7bd.choices?vja=1&amp;pid=0da716141&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B.accidentally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C.elegantly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.slightly</a:t>
            </a:r>
            <a:endParaRPr lang="en-US" altLang="zh-CN" sz="2000" dirty="0"/>
          </a:p>
        </p:txBody>
      </p:sp>
      <p:sp>
        <p:nvSpPr>
          <p:cNvPr id="9" name="QC_6_AN.608_1#7d24bd7bd.bracket?vja=1&amp;pid=0da716141&amp;color=0,0,0&amp;vpa=267&amp;vtp=1"/>
          <p:cNvSpPr/>
          <p:nvPr/>
        </p:nvSpPr>
        <p:spPr>
          <a:xfrm>
            <a:off x="1176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609_1#7d24bd7bd?vja=1&amp;pid=0da716141&amp;color=0,0,0&amp;vtp=1"/>
          <p:cNvSpPr/>
          <p:nvPr/>
        </p:nvSpPr>
        <p:spPr>
          <a:xfrm>
            <a:off x="722376" y="4160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可知，作者决定继续下去，由此推知，作者是看到进行感恩干预练习的参与者们情绪明显好转，觉得这种方法有效。significantly意为“明显地”，故选A项。accidentally意为“偶然地”；elegantly意为“优雅地”；slightly意为“稍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0_1#a0d242686.choices?vja=1&amp;pid=0da716141&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.anticipation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B.abuse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C.loneliness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.motivation</a:t>
            </a:r>
            <a:endParaRPr lang="en-US" altLang="zh-CN" sz="2000" dirty="0"/>
          </a:p>
        </p:txBody>
      </p:sp>
      <p:sp>
        <p:nvSpPr>
          <p:cNvPr id="3" name="QC_6_AN.611_1#a0d242686.bracket?vja=1&amp;pid=0da716141&amp;color=0,0,0&amp;mp=1&amp;vpa=268&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612_1#a0d242686?vja=1&amp;pid=0da716141&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根据上文中的“experienced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enhanced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connectedness,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support”可知，参与者体验到的是情绪明显好转，归属感增强，获得的支持增多，因此孤独感更少。故选C项。anticipation意为“期盼”；abuse意为“虐待”；motivation意为“动力”。</a:t>
            </a:r>
            <a:endParaRPr lang="en-US" altLang="zh-CN" sz="2200" dirty="0"/>
          </a:p>
        </p:txBody>
      </p:sp>
      <p:sp>
        <p:nvSpPr>
          <p:cNvPr id="5" name="QC_6_BD.613_1#39c6b443d.choices?vja=1&amp;pid=0da716141&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B.struggle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C.need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.decline</a:t>
            </a:r>
            <a:endParaRPr lang="en-US" altLang="zh-CN" sz="2000" dirty="0"/>
          </a:p>
        </p:txBody>
      </p:sp>
      <p:sp>
        <p:nvSpPr>
          <p:cNvPr id="6" name="QC_6_AN.614_1#39c6b443d.bracket?vja=1&amp;pid=0da716141&amp;color=0,0,0&amp;vpa=269&amp;vtp=1"/>
          <p:cNvSpPr/>
          <p:nvPr/>
        </p:nvSpPr>
        <p:spPr>
          <a:xfrm>
            <a:off x="1294003"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615_1#39c6b443d?vja=1&amp;pid=0da716141&amp;color=0,0,0&amp;vtp=1"/>
          <p:cNvSpPr/>
          <p:nvPr/>
        </p:nvSpPr>
        <p:spPr>
          <a:xfrm>
            <a:off x="722376" y="2928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根据上文的Taking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photo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inful及下文内容可知，作者在日常生活中寻找任何值得感恩的事物，这种努力的过程改善了作者的情绪，同时让作者的摄影作品质量得到提升。struggle意为“努力”，故选B项。promise意为“承诺”；decline意为“下降”。</a:t>
            </a:r>
            <a:endParaRPr lang="en-US" altLang="zh-CN" sz="2200" dirty="0"/>
          </a:p>
        </p:txBody>
      </p:sp>
      <p:sp>
        <p:nvSpPr>
          <p:cNvPr id="8" name="QC_6_BD.616_1#97cdcc71f.choices?vja=1&amp;pid=0da716141&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.justify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B.balance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C.improve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.ruin</a:t>
            </a:r>
            <a:endParaRPr lang="en-US" altLang="zh-CN" sz="2000" dirty="0"/>
          </a:p>
        </p:txBody>
      </p:sp>
      <p:sp>
        <p:nvSpPr>
          <p:cNvPr id="9" name="QC_6_AN.617_1#97cdcc71f.bracket?vja=1&amp;pid=0da716141&amp;color=0,0,0&amp;vpa=270&amp;vtp=1"/>
          <p:cNvSpPr/>
          <p:nvPr/>
        </p:nvSpPr>
        <p:spPr>
          <a:xfrm>
            <a:off x="1303401" y="4116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6_AS.618_1#97cdcc71f?vja=1&amp;pid=0da716141&amp;color=0,0,0&amp;vtp=1"/>
          <p:cNvSpPr/>
          <p:nvPr/>
        </p:nvSpPr>
        <p:spPr>
          <a:xfrm>
            <a:off x="722376" y="45416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根据下文中的“Despite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magic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routines.”可知，作者的情绪被改善了，摄影作品质量也得到提升。故选C项。justify意为“对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作出解释”。</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9_1#d9d9bc650.choices?vja=1&amp;pid=0da716141&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.stuff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B.details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C.panic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.achievements</a:t>
            </a:r>
            <a:endParaRPr lang="en-US" altLang="zh-CN" sz="2000" dirty="0"/>
          </a:p>
        </p:txBody>
      </p:sp>
      <p:sp>
        <p:nvSpPr>
          <p:cNvPr id="3" name="QC_6_AN.620_1#d9d9bc650.bracket?vja=1&amp;pid=0da716141&amp;color=0,0,0&amp;mp=1&amp;vpa=271&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621_1#d9d9bc650?vja=1&amp;pid=0da716141&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根据下文中的“Despite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magic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routines.”可知，作者拍摄的是日常生活的细节，虽然很寻常，却有神奇之处。故选B项。stuff意为“东西”；panic意为“恐慌”；achievement意为“成就”。</a:t>
            </a:r>
            <a:endParaRPr lang="en-US" altLang="zh-CN" sz="2200" dirty="0"/>
          </a:p>
        </p:txBody>
      </p:sp>
      <p:sp>
        <p:nvSpPr>
          <p:cNvPr id="5" name="QC_6_BD.622_1#7ad60bc9e.choices?vja=1&amp;pid=0da716141&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.desperate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B.unfair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C.boring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endParaRPr lang="en-US" altLang="zh-CN" sz="2000" dirty="0"/>
          </a:p>
        </p:txBody>
      </p:sp>
      <p:sp>
        <p:nvSpPr>
          <p:cNvPr id="6" name="QC_6_AN.623_1#7ad60bc9e.bracket?vja=1&amp;pid=0da716141&amp;color=0,0,0&amp;vpa=272&amp;vtp=1"/>
          <p:cNvSpPr/>
          <p:nvPr/>
        </p:nvSpPr>
        <p:spPr>
          <a:xfrm>
            <a:off x="1303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624_1#7ad60bc9e?vja=1&amp;pid=0da716141&amp;color=0,0,0&amp;vtp=1"/>
          <p:cNvSpPr/>
          <p:nvPr/>
        </p:nvSpPr>
        <p:spPr>
          <a:xfrm>
            <a:off x="722376" y="2928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repetitive并结合语境可推知，此处表达如果你没有注意到生活中微小的变化，可能会觉得生活是重复乏味的。boring意为“无聊的”，和repetitive并列，故选C项。desperate意为“绝望的”；unfair意为“不公平的”。</a:t>
            </a:r>
            <a:endParaRPr lang="en-US" altLang="zh-CN" sz="2200" dirty="0"/>
          </a:p>
        </p:txBody>
      </p:sp>
      <p:sp>
        <p:nvSpPr>
          <p:cNvPr id="8" name="QC_6_BD.625_1#667044736.choices?vja=1&amp;pid=0da716141&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.liberation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B.anxiety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C.certainty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.uniqueness</a:t>
            </a:r>
            <a:endParaRPr lang="en-US" altLang="zh-CN" sz="2000" dirty="0"/>
          </a:p>
        </p:txBody>
      </p:sp>
      <p:sp>
        <p:nvSpPr>
          <p:cNvPr id="9" name="QC_6_AN.626_1#667044736.bracket?vja=1&amp;pid=0da716141&amp;color=0,0,0&amp;vpa=273&amp;vtp=1"/>
          <p:cNvSpPr/>
          <p:nvPr/>
        </p:nvSpPr>
        <p:spPr>
          <a:xfrm>
            <a:off x="1303401" y="4116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627_1#667044736?vja=1&amp;pid=0da716141&amp;color=0,0,0&amp;vtp=1"/>
          <p:cNvSpPr/>
          <p:nvPr/>
        </p:nvSpPr>
        <p:spPr>
          <a:xfrm>
            <a:off x="722376" y="4541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repetitive并结合常识可推知，人们觉得生活重复乏味是因为没有留心到每时每刻的独特性。uniqueness意为“独特性”，故选D项。liberation意为“解放”。</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28_1#4f9641c9d?vja=1&amp;pid=d98384a02&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[湖南师大附中2025高二期末]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headwaters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Yangtze,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Lancang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Sanjiangyuan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Qinghai-Tibet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Plateau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（青藏高原）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tower”.It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plateau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barrier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degradation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（恶化）</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Sanjiangyuan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Sanjiangyuan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painstaking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Qinghai-Tibet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Plateau</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comprehensive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average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2000" dirty="0"/>
          </a:p>
          <a:p>
            <a:pPr algn="just">
              <a:lnSpc>
                <a:spcPct val="125000"/>
              </a:lnSpc>
            </a:pPr>
            <a:endParaRPr lang="en-US" altLang="zh-CN" sz="2000" dirty="0"/>
          </a:p>
        </p:txBody>
      </p:sp>
      <p:sp>
        <p:nvSpPr>
          <p:cNvPr id="3" name="QM_5_AN.629_1#4f9641c9d.blank?vja=1&amp;pid=d98384a02&amp;color=0,0,0&amp;vpa=274&amp;vtp=1"/>
          <p:cNvSpPr/>
          <p:nvPr/>
        </p:nvSpPr>
        <p:spPr>
          <a:xfrm>
            <a:off x="3667760" y="1611200"/>
            <a:ext cx="762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wholly</a:t>
            </a:r>
            <a:endParaRPr lang="en-US" altLang="zh-CN" sz="2000" dirty="0"/>
          </a:p>
        </p:txBody>
      </p:sp>
      <p:sp>
        <p:nvSpPr>
          <p:cNvPr id="4" name="QM_5_AN.630_1#4f9641c9d.blank?vja=1&amp;pid=d98384a02&amp;color=0,0,0&amp;vpa=275&amp;vtp=1"/>
          <p:cNvSpPr/>
          <p:nvPr/>
        </p:nvSpPr>
        <p:spPr>
          <a:xfrm>
            <a:off x="998601" y="2004900"/>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5" name="QM_5_AN.631_1#4f9641c9d.blank?vja=1&amp;pid=d98384a02&amp;color=0,0,0&amp;vpa=276&amp;vtp=1"/>
          <p:cNvSpPr/>
          <p:nvPr/>
        </p:nvSpPr>
        <p:spPr>
          <a:xfrm>
            <a:off x="10125139" y="2385900"/>
            <a:ext cx="12700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caused</a:t>
            </a:r>
            <a:endParaRPr lang="en-US" altLang="zh-CN" sz="2000" dirty="0"/>
          </a:p>
        </p:txBody>
      </p:sp>
      <p:sp>
        <p:nvSpPr>
          <p:cNvPr id="6" name="QM_5_AN.632_1#4f9641c9d.blank?vja=1&amp;pid=d98384a02&amp;color=0,0,0&amp;vpa=277&amp;vtp=1"/>
          <p:cNvSpPr/>
          <p:nvPr/>
        </p:nvSpPr>
        <p:spPr>
          <a:xfrm>
            <a:off x="2911221" y="3135200"/>
            <a:ext cx="717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falling</a:t>
            </a:r>
            <a:endParaRPr lang="en-US" altLang="zh-CN" sz="2000" dirty="0"/>
          </a:p>
        </p:txBody>
      </p:sp>
      <p:sp>
        <p:nvSpPr>
          <p:cNvPr id="7" name="QM_5_AN.633_1#4f9641c9d.blank?vja=1&amp;pid=d98384a02&amp;color=0,0,0&amp;vpa=278&amp;vtp=1"/>
          <p:cNvSpPr/>
          <p:nvPr/>
        </p:nvSpPr>
        <p:spPr>
          <a:xfrm>
            <a:off x="2603373" y="3897200"/>
            <a:ext cx="985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symbolic</a:t>
            </a:r>
            <a:endParaRPr lang="en-US" altLang="zh-CN" sz="2000" dirty="0"/>
          </a:p>
        </p:txBody>
      </p:sp>
      <p:sp>
        <p:nvSpPr>
          <p:cNvPr id="8" name="QM_5_AN.634_1#4f9641c9d.blank?vja=1&amp;pid=d98384a02&amp;color=0,0,0&amp;vpa=279&amp;vtp=1"/>
          <p:cNvSpPr/>
          <p:nvPr/>
        </p:nvSpPr>
        <p:spPr>
          <a:xfrm>
            <a:off x="8124127" y="4278200"/>
            <a:ext cx="174783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experienced</a:t>
            </a:r>
            <a:endParaRPr lang="en-US" altLang="zh-CN" sz="2000" dirty="0"/>
          </a:p>
        </p:txBody>
      </p:sp>
      <p:sp>
        <p:nvSpPr>
          <p:cNvPr id="9" name="QM_5_AN.635_1#4f9641c9d.blank?vja=1&amp;pid=d98384a02&amp;color=0,0,0&amp;vpa=280&amp;vtp=1"/>
          <p:cNvSpPr/>
          <p:nvPr/>
        </p:nvSpPr>
        <p:spPr>
          <a:xfrm>
            <a:off x="8721154" y="4659200"/>
            <a:ext cx="31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28_1#4f9641c9d?vja=1&amp;pid=d98384a02&amp;color=0,0,0&amp;vtp=1&amp;bt=1"/>
          <p:cNvSpPr/>
          <p:nvPr/>
        </p:nvSpPr>
        <p:spPr>
          <a:xfrm>
            <a:off x="722376" y="900000"/>
            <a:ext cx="10753344" cy="22479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（开发）</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abroad.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Sanjiangyuan,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glaciers,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timelessness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5_EX.639_1#4f9641c9d?vja=1&amp;pid=d98384a02&amp;color=0,0,0&amp;vtp=1"/>
          <p:cNvSpPr/>
          <p:nvPr/>
        </p:nvSpPr>
        <p:spPr>
          <a:xfrm>
            <a:off x="722376" y="3187700"/>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位于青藏高原的三江源地区作为中国重要的生态屏障，曾因气候变化和人类活动面临环境恶化问题，之后通过国家公园建设实现了生态保护与民生改善的双赢，彰显了人与自然和谐共生的理念。</a:t>
            </a:r>
            <a:endParaRPr lang="en-US" altLang="zh-CN" sz="2000" dirty="0"/>
          </a:p>
        </p:txBody>
      </p:sp>
      <p:sp>
        <p:nvSpPr>
          <p:cNvPr id="4" name="QM_5_AN.636_1#4f9641c9d.blank?vja=1&amp;pid=d98384a02&amp;color=0,0,0&amp;vpa=281&amp;vtp=1"/>
          <p:cNvSpPr/>
          <p:nvPr/>
        </p:nvSpPr>
        <p:spPr>
          <a:xfrm>
            <a:off x="2599436" y="1242900"/>
            <a:ext cx="136525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transform</a:t>
            </a:r>
            <a:endParaRPr lang="en-US" altLang="zh-CN" sz="2000" dirty="0"/>
          </a:p>
        </p:txBody>
      </p:sp>
      <p:sp>
        <p:nvSpPr>
          <p:cNvPr id="5" name="QM_5_AN.637_1#4f9641c9d.blank?vja=1&amp;pid=d98384a02&amp;color=0,0,0&amp;vpa=282&amp;vtp=1"/>
          <p:cNvSpPr/>
          <p:nvPr/>
        </p:nvSpPr>
        <p:spPr>
          <a:xfrm>
            <a:off x="7258114" y="1623900"/>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6" name="QM_5_AN.638_1#4f9641c9d.blank?vja=1&amp;pid=d98384a02&amp;color=0,0,0&amp;vpa=283&amp;vtp=1"/>
          <p:cNvSpPr/>
          <p:nvPr/>
        </p:nvSpPr>
        <p:spPr>
          <a:xfrm>
            <a:off x="5264849" y="2766900"/>
            <a:ext cx="901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vastness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500"/>
                                        <p:tgtEl>
                                          <p:spTgt spid="6">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bg/>
                                          </p:spTgt>
                                        </p:tgtEl>
                                        <p:attrNameLst>
                                          <p:attrName>style.visibility</p:attrName>
                                        </p:attrNameLst>
                                      </p:cBhvr>
                                      <p:to>
                                        <p:strVal val="visible"/>
                                      </p:to>
                                    </p:set>
                                    <p:animEffect transition="in" filter="fade">
                                      <p:cBhvr>
                                        <p:cTn id="28" dur="500"/>
                                        <p:tgtEl>
                                          <p:spTgt spid="3">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animEffect transition="in" filter="fade">
                                      <p:cBhvr>
                                        <p:cTn id="3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40_1#9a957b588?vja=1&amp;pid=4f9641c9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6_AN.641_1#9a957b588.blank?vja=1&amp;pid=4f9641c9d&amp;color=0,0,0&amp;vpa=284&amp;vtp=1"/>
          <p:cNvSpPr/>
          <p:nvPr/>
        </p:nvSpPr>
        <p:spPr>
          <a:xfrm>
            <a:off x="1024001" y="845313"/>
            <a:ext cx="762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wholly</a:t>
            </a:r>
            <a:endParaRPr lang="en-US" altLang="zh-CN" sz="2000" dirty="0"/>
          </a:p>
        </p:txBody>
      </p:sp>
      <p:sp>
        <p:nvSpPr>
          <p:cNvPr id="4" name="QB_6_AS.642_1#9a957b588?vja=1&amp;pid=4f9641c9d&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句意为：它拥有一个完全独特的高原湿地生态系统，是国家重要的生态屏障。此处修饰形容词unique，应用副词wholly作状语，意为“完全地”。故填wholly。</a:t>
            </a:r>
            <a:endParaRPr lang="en-US" altLang="zh-CN" sz="2200" dirty="0"/>
          </a:p>
        </p:txBody>
      </p:sp>
      <p:sp>
        <p:nvSpPr>
          <p:cNvPr id="5" name="QB_6_BD.643_1#995c77a83?vja=1&amp;pid=4f9641c9d&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6" name="QB_6_AN.644_1#995c77a83.blank?vja=1&amp;pid=4f9641c9d&amp;color=0,0,0&amp;vpa=285&amp;vtp=1"/>
          <p:cNvSpPr/>
          <p:nvPr/>
        </p:nvSpPr>
        <p:spPr>
          <a:xfrm>
            <a:off x="1062101" y="2084959"/>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7" name="QB_6_AS.645_1#995c77a83?vja=1&amp;pid=4f9641c9d&amp;color=0,0,0&amp;vtp=1"/>
          <p:cNvSpPr/>
          <p:nvPr/>
        </p:nvSpPr>
        <p:spPr>
          <a:xfrm>
            <a:off x="722376" y="2547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句意见上一题解析。barrier在此处意为“屏障”，为可数名词单数，此处泛指“一个重要的生态屏障”，应用不定冠词，important的发音以元音音素开头，故填an。</a:t>
            </a:r>
            <a:endParaRPr lang="en-US" altLang="zh-CN" sz="2200" dirty="0"/>
          </a:p>
        </p:txBody>
      </p:sp>
      <p:sp>
        <p:nvSpPr>
          <p:cNvPr id="8" name="QB_6_BD.646_1#b245a705a?vja=1&amp;pid=4f9641c9d&amp;color=0,0,0&amp;vtp=1"/>
          <p:cNvSpPr/>
          <p:nvPr/>
        </p:nvSpPr>
        <p:spPr>
          <a:xfrm>
            <a:off x="722376" y="3354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9" name="QB_6_AN.647_1#b245a705a.blank?vja=1&amp;pid=4f9641c9d&amp;color=0,0,0&amp;vpa=286&amp;vtp=1"/>
          <p:cNvSpPr/>
          <p:nvPr/>
        </p:nvSpPr>
        <p:spPr>
          <a:xfrm>
            <a:off x="1024001" y="3316859"/>
            <a:ext cx="12700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caused</a:t>
            </a:r>
            <a:endParaRPr lang="en-US" altLang="zh-CN" sz="2000" dirty="0"/>
          </a:p>
        </p:txBody>
      </p:sp>
      <p:sp>
        <p:nvSpPr>
          <p:cNvPr id="10" name="QB_6_AS.648_1#b245a705a?vja=1&amp;pid=4f9641c9d&amp;color=0,0,0&amp;vtp=1"/>
          <p:cNvSpPr/>
          <p:nvPr/>
        </p:nvSpPr>
        <p:spPr>
          <a:xfrm>
            <a:off x="722376" y="3779647"/>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句意为：几十年前，三江源地区严重的环境恶化是由气候变化和人类活动造成的，这导致大量湖泊干涸，野生动物数量急剧下降。设空处作主句谓语，根据时间状语Decades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ago可知，此处用一般过去时；cause与主句主语serious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degradation之间是被动关系，应用被动语态；主句主语中心词为不可数名词，助动词用was，故填was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caused。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49_1#d23b35bec?vja=1&amp;pid=4f9641c9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6_AN.650_1#d23b35bec.blank?vja=1&amp;pid=4f9641c9d&amp;color=0,0,0&amp;vpa=287&amp;vtp=1"/>
          <p:cNvSpPr/>
          <p:nvPr/>
        </p:nvSpPr>
        <p:spPr>
          <a:xfrm>
            <a:off x="1036701" y="845313"/>
            <a:ext cx="717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falling</a:t>
            </a:r>
            <a:endParaRPr lang="en-US" altLang="zh-CN" sz="2000" dirty="0"/>
          </a:p>
        </p:txBody>
      </p:sp>
      <p:sp>
        <p:nvSpPr>
          <p:cNvPr id="4" name="QB_6_AS.651_1#d23b35bec?vja=1&amp;pid=4f9641c9d&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句意见上一题解析。此处为动名词的复合结构，设空处作非谓语，numbers与fall之间为逻辑上的主动关系，应用动名词的主动式。故填falling。</a:t>
            </a:r>
            <a:endParaRPr lang="en-US" altLang="zh-CN" sz="2200" dirty="0"/>
          </a:p>
        </p:txBody>
      </p:sp>
      <p:sp>
        <p:nvSpPr>
          <p:cNvPr id="5" name="QB_6_BD.652_1#58b836f74?vja=1&amp;pid=4f9641c9d&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6_AN.653_1#58b836f74.blank?vja=1&amp;pid=4f9641c9d&amp;color=0,0,0&amp;vpa=288&amp;vtp=1"/>
          <p:cNvSpPr/>
          <p:nvPr/>
        </p:nvSpPr>
        <p:spPr>
          <a:xfrm>
            <a:off x="1036701" y="2072259"/>
            <a:ext cx="985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symbolic</a:t>
            </a:r>
            <a:endParaRPr lang="en-US" altLang="zh-CN" sz="2000" dirty="0"/>
          </a:p>
        </p:txBody>
      </p:sp>
      <p:sp>
        <p:nvSpPr>
          <p:cNvPr id="7" name="QB_6_AS.654_1#58b836f74?vja=1&amp;pid=4f9641c9d&amp;color=0,0,0&amp;vtp=1"/>
          <p:cNvSpPr/>
          <p:nvPr/>
        </p:nvSpPr>
        <p:spPr>
          <a:xfrm>
            <a:off x="722376" y="2547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句意为：经过艰苦的实践，相关努力推动中国生态文明建设取得了象征性进展。此处修饰名词progress，作定语，应用形容词symbolic，意为“象征性的”。故填symbolic。</a:t>
            </a:r>
            <a:endParaRPr lang="en-US" altLang="zh-CN" sz="2200" dirty="0"/>
          </a:p>
        </p:txBody>
      </p:sp>
      <p:sp>
        <p:nvSpPr>
          <p:cNvPr id="8" name="QB_6_BD.655_1#a1d2296b7?vja=1&amp;pid=4f9641c9d&amp;color=0,0,0&amp;vtp=1"/>
          <p:cNvSpPr/>
          <p:nvPr/>
        </p:nvSpPr>
        <p:spPr>
          <a:xfrm>
            <a:off x="722376" y="3354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000" dirty="0"/>
          </a:p>
        </p:txBody>
      </p:sp>
      <p:sp>
        <p:nvSpPr>
          <p:cNvPr id="9" name="QB_6_AN.656_1#a1d2296b7.blank?vja=1&amp;pid=4f9641c9d&amp;color=0,0,0&amp;vpa=289&amp;vtp=1"/>
          <p:cNvSpPr/>
          <p:nvPr/>
        </p:nvSpPr>
        <p:spPr>
          <a:xfrm>
            <a:off x="1036701" y="3304159"/>
            <a:ext cx="174783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experienced</a:t>
            </a:r>
            <a:endParaRPr lang="en-US" altLang="zh-CN" sz="2000" dirty="0"/>
          </a:p>
        </p:txBody>
      </p:sp>
      <p:sp>
        <p:nvSpPr>
          <p:cNvPr id="10" name="QB_6_AS.657_1#a1d2296b7?vja=1&amp;pid=4f9641c9d&amp;color=0,0,0&amp;vtp=1"/>
          <p:cNvSpPr/>
          <p:nvPr/>
        </p:nvSpPr>
        <p:spPr>
          <a:xfrm>
            <a:off x="722376" y="37796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句意为：在过去的数年里，青藏高原的生态环境经历了彻底的变化。根据时间状语Over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years可知，此处强调过去发生的动作对现在造成的影响，应用现在完成时，主语为the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ecological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Qinghai-Tibet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Plateau，为单数概念，助动词用has。故填has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experienced。</a:t>
            </a:r>
            <a:endParaRPr lang="en-US" altLang="zh-CN" sz="2200" dirty="0"/>
          </a:p>
        </p:txBody>
      </p:sp>
      <p:sp>
        <p:nvSpPr>
          <p:cNvPr id="11" name="QB_6_BD.658_1#7a987eb27?vja=1&amp;pid=4f9641c9d&amp;color=0,0,0&amp;vtp=1"/>
          <p:cNvSpPr/>
          <p:nvPr/>
        </p:nvSpPr>
        <p:spPr>
          <a:xfrm>
            <a:off x="719328" y="5311902"/>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12" name="QB_6_AS.660_1#7a987eb27?vja=1&amp;pid=4f9641c9d&amp;color=0,0,0&amp;vtp=1"/>
          <p:cNvSpPr/>
          <p:nvPr/>
        </p:nvSpPr>
        <p:spPr>
          <a:xfrm>
            <a:off x="719328" y="5740449"/>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句意为：10年来，该地区的水源涵养量平均每年增长6%以上。此处表示“增长了</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”，应用rise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by。故填by。</a:t>
            </a:r>
            <a:endParaRPr lang="en-US" altLang="zh-CN" sz="2200" dirty="0"/>
          </a:p>
        </p:txBody>
      </p:sp>
      <p:sp>
        <p:nvSpPr>
          <p:cNvPr id="13" name="QB_6_AN.659_1#7a987eb27.blank?vja=1&amp;pid=4f9641c9d&amp;color=0,0,0&amp;vpa=290&amp;vtp=1"/>
          <p:cNvSpPr/>
          <p:nvPr/>
        </p:nvSpPr>
        <p:spPr>
          <a:xfrm>
            <a:off x="1046353" y="5261102"/>
            <a:ext cx="31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3">
                                            <p:bg/>
                                          </p:spTgt>
                                        </p:tgtEl>
                                        <p:attrNameLst>
                                          <p:attrName>style.visibility</p:attrName>
                                        </p:attrNameLst>
                                      </p:cBhvr>
                                      <p:to>
                                        <p:strVal val="visible"/>
                                      </p:to>
                                    </p:set>
                                    <p:animEffect transition="in" filter="fade">
                                      <p:cBhvr>
                                        <p:cTn id="55" dur="500"/>
                                        <p:tgtEl>
                                          <p:spTgt spid="1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
                                            <p:txEl>
                                              <p:pRg st="0" end="0"/>
                                            </p:txEl>
                                          </p:spTgt>
                                        </p:tgtEl>
                                        <p:attrNameLst>
                                          <p:attrName>style.visibility</p:attrName>
                                        </p:attrNameLst>
                                      </p:cBhvr>
                                      <p:to>
                                        <p:strVal val="visible"/>
                                      </p:to>
                                    </p:set>
                                    <p:animEffect transition="in" filter="fade">
                                      <p:cBhvr>
                                        <p:cTn id="58" dur="500"/>
                                        <p:tgtEl>
                                          <p:spTgt spid="13">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9_1#bea9cb1b0?vja=1&amp;pid=47194abea&amp;color=0,0,0&amp;vtp=1&amp;bt=1"/>
          <p:cNvSpPr/>
          <p:nvPr/>
        </p:nvSpPr>
        <p:spPr>
          <a:xfrm>
            <a:off x="722376" y="900000"/>
            <a:ext cx="10753344" cy="1866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hobbies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6_EX.120_1#bea9cb1b0?vja=1&amp;pid=47194abea&amp;color=0,0,0&amp;vtp=1"/>
          <p:cNvSpPr/>
          <p:nvPr/>
        </p:nvSpPr>
        <p:spPr>
          <a:xfrm>
            <a:off x="722376" y="2807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本文是一篇说明文。选择职业很重要，因为我们一生中的大部分时间都花在工作上。文章介绍了正确选择职业的几种方法。</a:t>
            </a:r>
            <a:endParaRPr lang="en-US" altLang="zh-CN" sz="2000" dirty="0"/>
          </a:p>
        </p:txBody>
      </p:sp>
      <p:sp>
        <p:nvSpPr>
          <p:cNvPr id="4" name="QB_7_BD.121_1#5c4972e34?vja=1&amp;pid=bea9cb1b0&amp;color=0,0,0&amp;vtp=1"/>
          <p:cNvSpPr/>
          <p:nvPr/>
        </p:nvSpPr>
        <p:spPr>
          <a:xfrm>
            <a:off x="722376" y="35708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5" name="QB_7_AS.123_1#5c4972e34?vja=1&amp;pid=bea9cb1b0&amp;color=0,0,0&amp;vtp=1"/>
          <p:cNvSpPr/>
          <p:nvPr/>
        </p:nvSpPr>
        <p:spPr>
          <a:xfrm>
            <a:off x="722376" y="3991659"/>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设空处应用非谓语动词作宾语补足语，change与宾语是逻辑上的被动关系，所以应用过去分词。have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done意为“让某事/某物被做”。故填changed。</a:t>
            </a:r>
            <a:endParaRPr lang="en-US" altLang="zh-CN" sz="2200" dirty="0"/>
          </a:p>
        </p:txBody>
      </p:sp>
      <p:sp>
        <p:nvSpPr>
          <p:cNvPr id="6" name="QM_6_AN.117_1#bea9cb1b0.blank?vja=1&amp;pid=47194abea&amp;color=0,0,0&amp;vpa=70&amp;vtp=1"/>
          <p:cNvSpPr/>
          <p:nvPr/>
        </p:nvSpPr>
        <p:spPr>
          <a:xfrm>
            <a:off x="1304989" y="861900"/>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7" name="QM_6_AN.118_1#bea9cb1b0.blank?vja=1&amp;pid=47194abea&amp;color=0,0,0&amp;vpa=71&amp;vtp=1"/>
          <p:cNvSpPr/>
          <p:nvPr/>
        </p:nvSpPr>
        <p:spPr>
          <a:xfrm>
            <a:off x="4324414" y="1611200"/>
            <a:ext cx="8874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spent</a:t>
            </a:r>
            <a:endParaRPr lang="en-US" altLang="zh-CN" sz="2000" dirty="0"/>
          </a:p>
        </p:txBody>
      </p:sp>
      <p:sp>
        <p:nvSpPr>
          <p:cNvPr id="8" name="QM_6_AN.119_1#bea9cb1b0.blank?vja=1&amp;pid=47194abea&amp;color=0,0,0&amp;vpa=72&amp;vtp=1"/>
          <p:cNvSpPr/>
          <p:nvPr/>
        </p:nvSpPr>
        <p:spPr>
          <a:xfrm>
            <a:off x="2468626" y="2385900"/>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9" name="QB_7_AN.122_1#5c4972e34.blank?vja=1&amp;pid=bea9cb1b0&amp;color=0,0,0&amp;vpa=73&amp;vtp=1"/>
          <p:cNvSpPr/>
          <p:nvPr/>
        </p:nvSpPr>
        <p:spPr>
          <a:xfrm>
            <a:off x="1011301" y="3520059"/>
            <a:ext cx="903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changed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animEffect transition="in" filter="fade">
                                      <p:cBhvr>
                                        <p:cTn id="31" dur="500"/>
                                        <p:tgtEl>
                                          <p:spTgt spid="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
                                            <p:bg/>
                                          </p:spTgt>
                                        </p:tgtEl>
                                        <p:attrNameLst>
                                          <p:attrName>style.visibility</p:attrName>
                                        </p:attrNameLst>
                                      </p:cBhvr>
                                      <p:to>
                                        <p:strVal val="visible"/>
                                      </p:to>
                                    </p:set>
                                    <p:animEffect transition="in" filter="fade">
                                      <p:cBhvr>
                                        <p:cTn id="47" dur="500"/>
                                        <p:tgtEl>
                                          <p:spTgt spid="5">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
                                            <p:txEl>
                                              <p:pRg st="0" end="0"/>
                                            </p:txEl>
                                          </p:spTgt>
                                        </p:tgtEl>
                                        <p:attrNameLst>
                                          <p:attrName>style.visibility</p:attrName>
                                        </p:attrNameLst>
                                      </p:cBhvr>
                                      <p:to>
                                        <p:strVal val="visible"/>
                                      </p:to>
                                    </p:set>
                                    <p:animEffect transition="in" filter="fade">
                                      <p:cBhvr>
                                        <p:cTn id="5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P spid="7" grpId="0" animBg="1" build="p"/>
      <p:bldP spid="8" grpId="0" animBg="1" build="p"/>
      <p:bldP spid="9" grpId="0" animBg="1" build="p"/>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61_1#9607b1dec?vja=1&amp;pid=4f9641c9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3" name="QB_6_AN.662_1#9607b1dec.blank?vja=1&amp;pid=4f9641c9d&amp;color=0,0,0&amp;vpa=291&amp;vtp=1"/>
          <p:cNvSpPr/>
          <p:nvPr/>
        </p:nvSpPr>
        <p:spPr>
          <a:xfrm>
            <a:off x="1036701" y="858013"/>
            <a:ext cx="136525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transform</a:t>
            </a:r>
            <a:endParaRPr lang="en-US" altLang="zh-CN" sz="2000" dirty="0"/>
          </a:p>
        </p:txBody>
      </p:sp>
      <p:sp>
        <p:nvSpPr>
          <p:cNvPr id="4" name="QB_6_AS.663_1#9607b1dec?vja=1&amp;pid=4f9641c9d&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句意为：当地居民享受着大自然带来的益处，国家公园的建立使他们从开发自然转变为保护自然。enable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sth为固定搭配，意为“使某人能够做某事”。故填to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transform。</a:t>
            </a:r>
            <a:endParaRPr lang="en-US" altLang="zh-CN" sz="2200" dirty="0"/>
          </a:p>
        </p:txBody>
      </p:sp>
      <p:sp>
        <p:nvSpPr>
          <p:cNvPr id="5" name="QB_6_BD.664_1#d0b285dee?vja=1&amp;pid=4f9641c9d&amp;color=0,0,0&amp;vtp=1"/>
          <p:cNvSpPr/>
          <p:nvPr/>
        </p:nvSpPr>
        <p:spPr>
          <a:xfrm>
            <a:off x="722376" y="2110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6_AN.665_1#d0b285dee.blank?vja=1&amp;pid=4f9641c9d&amp;color=0,0,0&amp;vpa=292&amp;vtp=1"/>
          <p:cNvSpPr/>
          <p:nvPr/>
        </p:nvSpPr>
        <p:spPr>
          <a:xfrm>
            <a:off x="1062101" y="2072259"/>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7" name="QB_6_AS.666_1#d0b285dee?vja=1&amp;pid=4f9641c9d&amp;color=0,0,0&amp;vtp=1"/>
          <p:cNvSpPr/>
          <p:nvPr/>
        </p:nvSpPr>
        <p:spPr>
          <a:xfrm>
            <a:off x="722376" y="25350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句意为：一些人担任导游，帮助来自国内外的游客。from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abroad为固定短语，意为“来自国内外”。</a:t>
            </a:r>
            <a:endParaRPr lang="en-US" altLang="zh-CN" sz="2200" dirty="0"/>
          </a:p>
        </p:txBody>
      </p:sp>
      <p:sp>
        <p:nvSpPr>
          <p:cNvPr id="8" name="QB_6_BD.667_1#a672943c0?vja=1&amp;pid=4f9641c9d&amp;color=0,0,0&amp;vtp=1"/>
          <p:cNvSpPr/>
          <p:nvPr/>
        </p:nvSpPr>
        <p:spPr>
          <a:xfrm>
            <a:off x="722376" y="3342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6_AN.668_1#a672943c0.blank?vja=1&amp;pid=4f9641c9d&amp;color=0,0,0&amp;vpa=293&amp;vtp=1"/>
          <p:cNvSpPr/>
          <p:nvPr/>
        </p:nvSpPr>
        <p:spPr>
          <a:xfrm>
            <a:off x="1138301" y="3304159"/>
            <a:ext cx="901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vastness</a:t>
            </a:r>
            <a:endParaRPr lang="en-US" altLang="zh-CN" sz="2000" dirty="0"/>
          </a:p>
        </p:txBody>
      </p:sp>
      <p:sp>
        <p:nvSpPr>
          <p:cNvPr id="10" name="QB_6_AS.669_1#a672943c0?vja=1&amp;pid=4f9641c9d&amp;color=0,0,0&amp;vtp=1"/>
          <p:cNvSpPr/>
          <p:nvPr/>
        </p:nvSpPr>
        <p:spPr>
          <a:xfrm>
            <a:off x="722376" y="37669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今，当人们走在三江源广袤的土地上，眺望广阔的山脉、冰川、湖泊和牧场，看到野生动物和鸟类，他们不禁会对大自然的浩瀚和永恒印象深刻。and连接两个并列成分，设空处和timelessness并列作宾语，此处应用名词vastness，意为“浩瀚，辽阔”。</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70_1#c757aea4d?vja=1&amp;pid=c08bdcba5&amp;color=0,0,0&amp;vtp=1&amp;bt=1"/>
          <p:cNvSpPr/>
          <p:nvPr/>
        </p:nvSpPr>
        <p:spPr>
          <a:xfrm>
            <a:off x="722376" y="896113"/>
            <a:ext cx="10753344" cy="491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使之构成一篇完整的短文。</a:t>
            </a:r>
            <a:endParaRPr lang="en-US" altLang="zh-CN" sz="2000" dirty="0"/>
          </a:p>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Sadiya’s</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Sadiya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Deora,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Mumbai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pandemic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temporarily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ancestral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pandemic.</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Deora,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withdrew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Sadiya,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Fluent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Hindi,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Urdu,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spoke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Tree>
  </p:cSld>
  <p:clrMapOvr>
    <a:masterClrMapping/>
  </p:clrMapOvr>
  <p:transition>
    <p:fade/>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70_1#c757aea4d?vja=1&amp;pid=c08bdcba5&amp;color=0,0,0&amp;vtp=1&amp;bt=1"/>
          <p:cNvSpPr/>
          <p:nvPr/>
        </p:nvSpPr>
        <p:spPr>
          <a:xfrm>
            <a:off x="722376" y="900000"/>
            <a:ext cx="10753344" cy="4533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inter-college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reputation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Sadiya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Sadiya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disagreement—this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Sadiya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convinced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Akbar,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cousin,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Nawaz,</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repainted.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bamboo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repaired,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bookshelves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chairs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newly-decorated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Sadiya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#1.1.5</a:t>
            </a:r>
            <a:endParaRPr lang="en-US" altLang="zh-CN" sz="2000" dirty="0"/>
          </a:p>
        </p:txBody>
      </p:sp>
    </p:spTree>
  </p:cSld>
  <p:clrMapOvr>
    <a:masterClrMapping/>
  </p:clrMapOvr>
  <p:transition>
    <p:fade/>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70_2#c757aea4d?vja=0&amp;pid=c08bdcba5&amp;color=0,0,0&amp;vtp=1"/>
          <p:cNvSpPr/>
          <p:nvPr/>
        </p:nvSpPr>
        <p:spPr>
          <a:xfrm>
            <a:off x="722376" y="900000"/>
            <a:ext cx="10753344" cy="2637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注意：续写词数应为150个左右。</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opened.______________________________________________________________________________________________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a:t>
            </a:r>
            <a:endParaRPr lang="en-US" altLang="zh-CN" sz="2000" dirty="0"/>
          </a:p>
        </p:txBody>
      </p:sp>
    </p:spTree>
  </p:cSld>
  <p:clrMapOvr>
    <a:masterClrMapping/>
  </p:clrMapOvr>
  <p:transition>
    <p:fade/>
  </p:transition>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672_1#c757aea4d?vja=1&amp;pid=c08bdcba5&amp;color=0,0,0&amp;vtp=1&amp;bt=1"/>
          <p:cNvSpPr/>
          <p:nvPr/>
        </p:nvSpPr>
        <p:spPr>
          <a:xfrm>
            <a:off x="722376" y="900000"/>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1.材料导读</a:t>
            </a:r>
            <a:endParaRPr lang="en-US" altLang="zh-CN" sz="2000" dirty="0"/>
          </a:p>
        </p:txBody>
      </p:sp>
      <p:graphicFrame>
        <p:nvGraphicFramePr>
          <p:cNvPr id="143" name="QO_5_AS.672_2#c757aea4d?colgroup=5,34&amp;vja=1&amp;pid=c08bdcba5&amp;color=0,0,0&amp;vtp=1"/>
          <p:cNvGraphicFramePr>
            <a:graphicFrameLocks noGrp="1"/>
          </p:cNvGraphicFramePr>
          <p:nvPr/>
        </p:nvGraphicFramePr>
        <p:xfrm>
          <a:off x="722376" y="1765124"/>
          <a:ext cx="10725912" cy="2462530"/>
        </p:xfrm>
        <a:graphic>
          <a:graphicData uri="http://schemas.openxmlformats.org/drawingml/2006/table">
            <a:tbl>
              <a:tblPr/>
              <a:tblGrid>
                <a:gridCol w="1591056"/>
                <a:gridCol w="9134856"/>
              </a:tblGrid>
              <a:tr h="121881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在孟买长大的萨蒂亚因为疫情回到了自己的出生地。她惊讶地发现村里大多数人不识字，很多家庭也不送孩子上学。因此，萨蒂亚决定为孩子们建立一个图书馆。在争取到家人的支持后，萨蒂亚将亲戚的房子改造成了图书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萨蒂亚、萨蒂亚的家人、村里的孩子们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17372">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需要解决的问题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虽然图书馆建成了，但是图书的数量却远远不够。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43"/>
                                        </p:tgtEl>
                                        <p:attrNameLst>
                                          <p:attrName>style.visibility</p:attrName>
                                        </p:attrNameLst>
                                      </p:cBhvr>
                                      <p:to>
                                        <p:strVal val="visible"/>
                                      </p:to>
                                    </p:set>
                                    <p:animEffect transition="in" filter="fade">
                                      <p:cBhvr>
                                        <p:cTn id="16"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672_3#c757aea4d?vja=1&amp;pid=c08bdcba5&amp;color=0,0,0&amp;vtp=1&amp;bt=1"/>
          <p:cNvSpPr/>
          <p:nvPr/>
        </p:nvSpPr>
        <p:spPr>
          <a:xfrm>
            <a:off x="722376" y="900000"/>
            <a:ext cx="10753344" cy="353441"/>
          </a:xfrm>
          <a:prstGeom prst="rect">
            <a:avLst/>
          </a:prstGeom>
          <a:noFill/>
        </p:spPr>
        <p:txBody>
          <a:bodyPr wrap="square" lIns="0" tIns="0" rIns="0" bIns="0" rtlCol="0" anchor="t"/>
          <a:lstStyle/>
          <a:p>
            <a:pPr algn="l">
              <a:lnSpc>
                <a:spcPct val="126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2.续写分析</a:t>
            </a:r>
            <a:endParaRPr lang="en-US" altLang="zh-CN" sz="2000" dirty="0"/>
          </a:p>
        </p:txBody>
      </p:sp>
      <p:graphicFrame>
        <p:nvGraphicFramePr>
          <p:cNvPr id="144" name="QO_5_AS.672_4#c757aea4d?colgroup=10,30&amp;vja=1&amp;pid=c08bdcba5&amp;color=0,0,0&amp;vtp=1"/>
          <p:cNvGraphicFramePr>
            <a:graphicFrameLocks noGrp="1"/>
          </p:cNvGraphicFramePr>
          <p:nvPr/>
        </p:nvGraphicFramePr>
        <p:xfrm>
          <a:off x="722376" y="1384124"/>
          <a:ext cx="10725912" cy="4740910"/>
        </p:xfrm>
        <a:graphic>
          <a:graphicData uri="http://schemas.openxmlformats.org/drawingml/2006/table">
            <a:tbl>
              <a:tblPr/>
              <a:tblGrid>
                <a:gridCol w="2743200"/>
                <a:gridCol w="7982712"/>
              </a:tblGrid>
              <a:tr h="1185291">
                <a:tc>
                  <a:txBody>
                    <a:bodyPr/>
                    <a:lstStyle/>
                    <a:p>
                      <a:pPr algn="l" hangingPunct="0">
                        <a:lnSpc>
                          <a:spcPct val="126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续写第一段（提示句：然而，图书远远不够。）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26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由本段提示句和续写第二段提示句可推知，第一段应描写萨蒂亚呼吁人们通过网络等渠道捐赠书籍，并在收集到足够多的书籍之后继续投身于图书馆的准备工作。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85291">
                <a:tc>
                  <a:txBody>
                    <a:bodyPr/>
                    <a:lstStyle/>
                    <a:p>
                      <a:pPr algn="l" hangingPunct="0">
                        <a:lnSpc>
                          <a:spcPct val="126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续写第二段（提示句：一切准备就绪，图书馆终于开馆了。）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26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由材料和本段提示句可推知，第二段应叙述村里的孩子们来到图书馆看书学习，以及萨蒂亚可能做的其他事情，和这一切对孩子们的影响。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85037">
                <a:tc>
                  <a:txBody>
                    <a:bodyPr/>
                    <a:lstStyle/>
                    <a:p>
                      <a:pPr algn="l" hangingPunct="0">
                        <a:lnSpc>
                          <a:spcPct val="126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26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萨蒂亚想办法搜集书籍——搜集到足够书籍——图书馆准备工作完成——孩子们来图书馆看书——萨蒂亚为帮助更多的孩子读书作出努力——图书馆对孩子们产生影响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85291">
                <a:tc>
                  <a:txBody>
                    <a:bodyPr/>
                    <a:lstStyle/>
                    <a:p>
                      <a:pPr algn="l" hangingPunct="0">
                        <a:lnSpc>
                          <a:spcPct val="126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26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萨蒂亚：最初知道孩子们不上学时的震惊——决定建立图书馆时的坚决——面对书籍不足时的焦急——图书馆一切准备就绪时的兴奋——看到越来越多的孩子们来看书学习时的欣慰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44"/>
                                        </p:tgtEl>
                                        <p:attrNameLst>
                                          <p:attrName>style.visibility</p:attrName>
                                        </p:attrNameLst>
                                      </p:cBhvr>
                                      <p:to>
                                        <p:strVal val="visible"/>
                                      </p:to>
                                    </p:set>
                                    <p:animEffect transition="in" filter="fade">
                                      <p:cBhvr>
                                        <p:cTn id="13"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671_1#c757aea4d?vja=1&amp;pid=c08bdcba5&amp;color=0,0,0&amp;vtp=1&amp;bt=1"/>
          <p:cNvSpPr/>
          <p:nvPr/>
        </p:nvSpPr>
        <p:spPr>
          <a:xfrm>
            <a:off x="722376" y="900000"/>
            <a:ext cx="10753344" cy="5681853"/>
          </a:xfrm>
          <a:prstGeom prst="rect">
            <a:avLst/>
          </a:prstGeom>
          <a:noFill/>
        </p:spPr>
        <p:txBody>
          <a:bodyPr wrap="square" lIns="0" tIns="0" rIns="0" bIns="0" rtlCol="0" anchor="t"/>
          <a:lstStyle/>
          <a:p>
            <a:pPr algn="l">
              <a:lnSpc>
                <a:spcPct val="125000"/>
              </a:lnSpc>
            </a:pPr>
            <a:r>
              <a:rPr lang="en-US" altLang="zh-CN" sz="20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enough.To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ensure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Sadiya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posted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platform,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calling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donate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books.Not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flooding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in.Sadiya,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uncle,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cousin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checking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classifying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books.Moved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arrange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shelves.Although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Sadiya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exhausted,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rewarding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tidy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books.</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opened.Several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stepped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curiously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surprised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saw.The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attractive.As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inside.Sadiya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organized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scholarships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gathered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libraries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neighbouring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villages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well.Sadiya’s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wisdom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Deora,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surely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lives.Sadiya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stop.This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better-educated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skills.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123_2#5c4972e34?vja=1&amp;pid=bea9cb1b0&amp;color=0,0,0&amp;mp=1&amp;vtp=1&amp;bt=1"/>
          <p:cNvSpPr/>
          <p:nvPr/>
        </p:nvSpPr>
        <p:spPr>
          <a:xfrm>
            <a:off x="722376" y="900000"/>
            <a:ext cx="10753344" cy="2637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done的常见用法</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（1）表示（主语）请/派别人完成某事。如：We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repaired.我们请人把机器修好了。</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（2）表示（主语）完成某事（主语可能参与）。如：They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planted.他们打算种些树。</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（3）表示（主语）遭受某种不幸的情况。如：Yesterday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wallet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stolen.昨天我的钱包被偷了。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4_1#da75b624e?vja=1&amp;pid=bea9cb1b0&amp;color=0,0,0&amp;mp=1&amp;vtp=1&amp;bt=1"/>
          <p:cNvSpPr/>
          <p:nvPr/>
        </p:nvSpPr>
        <p:spPr>
          <a:xfrm>
            <a:off x="722376" y="8453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125_1#da75b624e.blank?vja=1&amp;pid=bea9cb1b0&amp;color=0,0,0&amp;mp=1&amp;vpa=74&amp;vtp=1"/>
          <p:cNvSpPr/>
          <p:nvPr/>
        </p:nvSpPr>
        <p:spPr>
          <a:xfrm>
            <a:off x="1036701" y="794513"/>
            <a:ext cx="971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currently</a:t>
            </a:r>
            <a:endParaRPr lang="en-US" altLang="zh-CN" sz="2000" dirty="0"/>
          </a:p>
        </p:txBody>
      </p:sp>
      <p:sp>
        <p:nvSpPr>
          <p:cNvPr id="4" name="QB_7_AS.126_1#da75b624e?vja=1&amp;pid=bea9cb1b0&amp;color=0,0,0&amp;vtp=1"/>
          <p:cNvSpPr/>
          <p:nvPr/>
        </p:nvSpPr>
        <p:spPr>
          <a:xfrm>
            <a:off x="722376" y="12235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设空处修饰动词have，在句中作状语，应用副词。故填currently。</a:t>
            </a:r>
            <a:endParaRPr lang="en-US" altLang="zh-CN" sz="2200" dirty="0"/>
          </a:p>
        </p:txBody>
      </p:sp>
      <p:sp>
        <p:nvSpPr>
          <p:cNvPr id="5" name="QB_7_BD.127_1#ebc6dbbea?vja=1&amp;pid=bea9cb1b0&amp;color=0,0,0&amp;vtp=1"/>
          <p:cNvSpPr/>
          <p:nvPr/>
        </p:nvSpPr>
        <p:spPr>
          <a:xfrm>
            <a:off x="722376" y="16129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6" name="QB_7_AN.128_1#ebc6dbbea.blank?vja=1&amp;pid=bea9cb1b0&amp;color=0,0,0&amp;vpa=75&amp;vtp=1"/>
          <p:cNvSpPr/>
          <p:nvPr/>
        </p:nvSpPr>
        <p:spPr>
          <a:xfrm>
            <a:off x="1049401" y="1562100"/>
            <a:ext cx="14636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getting/to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a:t>
            </a:r>
            <a:endParaRPr lang="en-US" altLang="zh-CN" sz="2000" dirty="0"/>
          </a:p>
        </p:txBody>
      </p:sp>
      <p:sp>
        <p:nvSpPr>
          <p:cNvPr id="7" name="QB_7_AS.129_1#ebc6dbbea?vja=1&amp;pid=bea9cb1b0&amp;color=0,0,0&amp;vtp=1"/>
          <p:cNvSpPr/>
          <p:nvPr/>
        </p:nvSpPr>
        <p:spPr>
          <a:xfrm>
            <a:off x="722376" y="20397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设空处应用非谓语动词作主语，根据语境可知，使用动词不定式和动名词均可。故填getting或to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endParaRPr lang="en-US" altLang="zh-CN" sz="2200" dirty="0"/>
          </a:p>
        </p:txBody>
      </p:sp>
      <p:sp>
        <p:nvSpPr>
          <p:cNvPr id="8" name="QB_7_BD.130_1#238e61f2e?vja=1&amp;pid=bea9cb1b0&amp;color=0,0,0&amp;vtp=1"/>
          <p:cNvSpPr/>
          <p:nvPr/>
        </p:nvSpPr>
        <p:spPr>
          <a:xfrm>
            <a:off x="722376" y="284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31_1#238e61f2e.blank?vja=1&amp;pid=bea9cb1b0&amp;color=0,0,0&amp;vpa=76&amp;vtp=1"/>
          <p:cNvSpPr/>
          <p:nvPr/>
        </p:nvSpPr>
        <p:spPr>
          <a:xfrm>
            <a:off x="1036701" y="2808859"/>
            <a:ext cx="225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0" name="QB_7_AS.132_1#238e61f2e?vja=1&amp;pid=bea9cb1b0&amp;color=0,0,0&amp;vtp=1"/>
          <p:cNvSpPr/>
          <p:nvPr/>
        </p:nvSpPr>
        <p:spPr>
          <a:xfrm>
            <a:off x="722376" y="3271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设空处在本句中作谓语，结合语境可知，此处表示的是职业选择的一般做法，应该使用一般现在时。且主语是The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step，be动词应用第三人称单数形式，故填is。</a:t>
            </a:r>
            <a:endParaRPr lang="en-US" altLang="zh-CN" sz="2200" dirty="0"/>
          </a:p>
        </p:txBody>
      </p:sp>
      <p:sp>
        <p:nvSpPr>
          <p:cNvPr id="11" name="QB_7_BD.133_1#ab7d16885?vja=1&amp;pid=bea9cb1b0&amp;color=0,0,0&amp;vtp=1"/>
          <p:cNvSpPr/>
          <p:nvPr/>
        </p:nvSpPr>
        <p:spPr>
          <a:xfrm>
            <a:off x="722376" y="40661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12" name="QB_7_AN.134_1#ab7d16885.blank?vja=1&amp;pid=bea9cb1b0&amp;color=0,0,0&amp;vpa=77&amp;vtp=1"/>
          <p:cNvSpPr/>
          <p:nvPr/>
        </p:nvSpPr>
        <p:spPr>
          <a:xfrm>
            <a:off x="1062101" y="40280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13" name="QB_7_AS.135_1#ab7d16885?vja=1&amp;pid=bea9cb1b0&amp;color=0,0,0&amp;vtp=1"/>
          <p:cNvSpPr/>
          <p:nvPr/>
        </p:nvSpPr>
        <p:spPr>
          <a:xfrm>
            <a:off x="722376" y="4490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句意为：做这件事的最好方法是进行个性测试，该测试在因特网上免费提供。设空处引导非限制性定语从句，先行词为a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personality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test，指物，关系词在从句中作主语，故填which。</a:t>
            </a:r>
            <a:endParaRPr lang="en-US" altLang="zh-CN" sz="2200" dirty="0"/>
          </a:p>
        </p:txBody>
      </p:sp>
      <p:sp>
        <p:nvSpPr>
          <p:cNvPr id="14" name="QB_7_BD.136_1#6f29ace6c?vja=1&amp;pid=bea9cb1b0&amp;color=0,0,0&amp;vtp=1"/>
          <p:cNvSpPr/>
          <p:nvPr/>
        </p:nvSpPr>
        <p:spPr>
          <a:xfrm>
            <a:off x="716280" y="5305944"/>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15" name="QB_7_AS.138_1#6f29ace6c?vja=1&amp;pid=bea9cb1b0&amp;color=0,0,0&amp;vtp=1"/>
          <p:cNvSpPr/>
          <p:nvPr/>
        </p:nvSpPr>
        <p:spPr>
          <a:xfrm>
            <a:off x="716280" y="5734491"/>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website是可数名词，和centres构成选择关系，且其前无限定词修饰，因此也应使用复数形式。故填websites。</a:t>
            </a:r>
            <a:endParaRPr lang="en-US" altLang="zh-CN" sz="2200" dirty="0"/>
          </a:p>
        </p:txBody>
      </p:sp>
      <p:sp>
        <p:nvSpPr>
          <p:cNvPr id="16" name="QB_7_AN.137_1#6f29ace6c.blank?vja=1&amp;pid=bea9cb1b0&amp;color=0,0,0&amp;vpa=78&amp;vtp=1"/>
          <p:cNvSpPr/>
          <p:nvPr/>
        </p:nvSpPr>
        <p:spPr>
          <a:xfrm>
            <a:off x="1056005" y="5267844"/>
            <a:ext cx="930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websites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6">
                                            <p:bg/>
                                          </p:spTgt>
                                        </p:tgtEl>
                                        <p:attrNameLst>
                                          <p:attrName>style.visibility</p:attrName>
                                        </p:attrNameLst>
                                      </p:cBhvr>
                                      <p:to>
                                        <p:strVal val="visible"/>
                                      </p:to>
                                    </p:set>
                                    <p:animEffect transition="in" filter="fade">
                                      <p:cBhvr>
                                        <p:cTn id="71" dur="500"/>
                                        <p:tgtEl>
                                          <p:spTgt spid="16">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6">
                                            <p:txEl>
                                              <p:pRg st="0" end="0"/>
                                            </p:txEl>
                                          </p:spTgt>
                                        </p:tgtEl>
                                        <p:attrNameLst>
                                          <p:attrName>style.visibility</p:attrName>
                                        </p:attrNameLst>
                                      </p:cBhvr>
                                      <p:to>
                                        <p:strVal val="visible"/>
                                      </p:to>
                                    </p:set>
                                    <p:animEffect transition="in" filter="fade">
                                      <p:cBhvr>
                                        <p:cTn id="74" dur="500"/>
                                        <p:tgtEl>
                                          <p:spTgt spid="16">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9_1#ab2ea80d7?vja=1&amp;pid=bea9cb1b0&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140_1#ab2ea80d7.blank?vja=1&amp;pid=bea9cb1b0&amp;color=0,0,0&amp;vpa=79&amp;vtp=1"/>
          <p:cNvSpPr/>
          <p:nvPr/>
        </p:nvSpPr>
        <p:spPr>
          <a:xfrm>
            <a:off x="1036701" y="858013"/>
            <a:ext cx="844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suitable</a:t>
            </a:r>
            <a:endParaRPr lang="en-US" altLang="zh-CN" sz="2000" dirty="0"/>
          </a:p>
        </p:txBody>
      </p:sp>
      <p:sp>
        <p:nvSpPr>
          <p:cNvPr id="4" name="QB_7_AS.141_1#ab2ea80d7?vja=1&amp;pid=bea9cb1b0&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句意为：你可以获得专业的帮助并考虑该职业道路是否适合你。此处在从句中作表语，应用形容词，表示“适合的”。故填suitable。</a:t>
            </a:r>
            <a:endParaRPr lang="en-US" altLang="zh-CN" sz="2200" dirty="0"/>
          </a:p>
        </p:txBody>
      </p:sp>
      <p:sp>
        <p:nvSpPr>
          <p:cNvPr id="5" name="QB_7_BD.142_1#37365233b?vja=1&amp;pid=bea9cb1b0&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6" name="QB_7_AN.143_1#37365233b.blank?vja=1&amp;pid=bea9cb1b0&amp;color=0,0,0&amp;vpa=80&amp;vtp=1"/>
          <p:cNvSpPr/>
          <p:nvPr/>
        </p:nvSpPr>
        <p:spPr>
          <a:xfrm>
            <a:off x="1024001" y="2084959"/>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7" name="QB_7_AS.144_1#37365233b?vja=1&amp;pid=bea9cb1b0&amp;color=0,0,0&amp;vtp=1"/>
          <p:cNvSpPr/>
          <p:nvPr/>
        </p:nvSpPr>
        <p:spPr>
          <a:xfrm>
            <a:off x="722376" y="25062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future意为“在未来”。故填the。</a:t>
            </a:r>
            <a:endParaRPr lang="en-US" altLang="zh-CN" sz="2200" dirty="0"/>
          </a:p>
        </p:txBody>
      </p:sp>
      <p:sp>
        <p:nvSpPr>
          <p:cNvPr id="8" name="QB_7_BD.145_1#95f274927?vja=1&amp;pid=bea9cb1b0&amp;color=0,0,0&amp;vtp=1"/>
          <p:cNvSpPr/>
          <p:nvPr/>
        </p:nvSpPr>
        <p:spPr>
          <a:xfrm>
            <a:off x="722376" y="28956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7_AN.146_1#95f274927.blank?vja=1&amp;pid=bea9cb1b0&amp;color=0,0,0&amp;vpa=81&amp;vtp=1"/>
          <p:cNvSpPr/>
          <p:nvPr/>
        </p:nvSpPr>
        <p:spPr>
          <a:xfrm>
            <a:off x="1024001" y="2844800"/>
            <a:ext cx="8874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spent</a:t>
            </a:r>
            <a:endParaRPr lang="en-US" altLang="zh-CN" sz="2000" dirty="0"/>
          </a:p>
        </p:txBody>
      </p:sp>
      <p:sp>
        <p:nvSpPr>
          <p:cNvPr id="10" name="QB_7_AS.147_1#95f274927?vja=1&amp;pid=bea9cb1b0&amp;color=0,0,0&amp;vtp=1"/>
          <p:cNvSpPr/>
          <p:nvPr/>
        </p:nvSpPr>
        <p:spPr>
          <a:xfrm>
            <a:off x="722376" y="33224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设空处是从句的谓语动词，与从句主语most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time之间是被动关系，且此句是在表达一种一般性的看法，应使用一般现在时的被动语态。故填is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spent。</a:t>
            </a:r>
            <a:endParaRPr lang="en-US" altLang="zh-CN" sz="2200" dirty="0"/>
          </a:p>
        </p:txBody>
      </p:sp>
      <p:sp>
        <p:nvSpPr>
          <p:cNvPr id="11" name="QB_7_BD.148_1#940c10aa7?vja=1&amp;pid=bea9cb1b0&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12" name="QB_7_AN.149_1#940c10aa7.blank?vja=1&amp;pid=bea9cb1b0&amp;color=0,0,0&amp;vpa=82&amp;vtp=1"/>
          <p:cNvSpPr/>
          <p:nvPr/>
        </p:nvSpPr>
        <p:spPr>
          <a:xfrm>
            <a:off x="1151001" y="4078859"/>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3" name="QB_7_AS.150_1#940c10aa7?vja=1&amp;pid=bea9cb1b0&amp;color=0,0,0&amp;vtp=1"/>
          <p:cNvSpPr/>
          <p:nvPr/>
        </p:nvSpPr>
        <p:spPr>
          <a:xfrm>
            <a:off x="722376" y="4541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句意为：因此，当你选择职业时考虑兴趣和爱好总是能让你找到最好的工作。lead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to为固定短语，意为“导致；促成”。故填to。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3944776cf.fixed?vja=1&amp;pid=2cf5f03cb&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3944776cf.fixed?vja=1&amp;pid=2cf5f03cb&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Welcome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to</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endParaRPr lang="en-US" altLang="zh-CN" sz="4400" dirty="0"/>
          </a:p>
        </p:txBody>
      </p:sp>
      <p:pic>
        <p:nvPicPr>
          <p:cNvPr id="4" name="C_4#3944776cf.fixed?vja=1&amp;pid=2cf5f03cb&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3944776cf.fixed?vja=1&amp;pid=2cf5f03cb&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1_1#9a35d3c01?vja=1&amp;pid=858606ddf&amp;color=0,0,0&amp;vtp=1&amp;bt=1"/>
          <p:cNvSpPr/>
          <p:nvPr/>
        </p:nvSpPr>
        <p:spPr>
          <a:xfrm>
            <a:off x="722376" y="900000"/>
            <a:ext cx="10753344" cy="4533202"/>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[湖南衡阳八中2025高二期中]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trembled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premedical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watercolour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abandoned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diagrams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napkins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classmates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cartoons.“Art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haunted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pads.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Eleonora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details”—something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petals.“That’s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exclaimed,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microbiology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illustrations.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whispered,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photosynthesis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（光合作用）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separate.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altLang="zh-CN" sz="20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1_2#9a35d3c01?vja=1&amp;pid=858606ddf&amp;color=0,0,0&amp;mp=1&amp;vtp=1&amp;bt=1"/>
          <p:cNvSpPr/>
          <p:nvPr/>
        </p:nvSpPr>
        <p:spPr>
          <a:xfrm>
            <a:off x="722376" y="896112"/>
            <a:ext cx="10753344" cy="3771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surgery,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fire-breathing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X-rays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abstract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Dawson,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counsellor,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whiteboard,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overlapped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labelled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Illustration”.He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of—graphic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modellers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anatomy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（解剖学）</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classes.“Your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‘impractical’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workshops.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sz="20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46df7d0ac.fixed?vja=1&amp;pid=7ba1c6912&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选择性必修第四册</a:t>
            </a:r>
            <a:endParaRPr lang="en-US" altLang="zh-CN" sz="2000" dirty="0"/>
          </a:p>
        </p:txBody>
      </p:sp>
      <p:sp>
        <p:nvSpPr>
          <p:cNvPr id="3" name="C_2_BD#46df7d0ac.fixed?vja=1&amp;pid=7ba1c6912&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3</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Careers</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skills</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1_3#9a35d3c01?vja=1&amp;pid=858606ddf&amp;color=0,0,0&amp;mp=1&amp;vtp=1&amp;bt=1"/>
          <p:cNvSpPr/>
          <p:nvPr/>
        </p:nvSpPr>
        <p:spPr>
          <a:xfrm>
            <a:off x="722376" y="896112"/>
            <a:ext cx="10753344" cy="1485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microscope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paintbrushes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hesitated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vaccine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cancelling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possibilities.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p:txBody>
      </p:sp>
      <p:sp>
        <p:nvSpPr>
          <p:cNvPr id="3" name="QM_6_EX.152_1#9a35d3c01?vja=1&amp;pid=858606ddf&amp;color=0,0,0&amp;vtp=1"/>
          <p:cNvSpPr/>
          <p:nvPr/>
        </p:nvSpPr>
        <p:spPr>
          <a:xfrm>
            <a:off x="722376" y="2426398"/>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主要讲述了主人公洛拉在对艺术的热爱和对医学研究的选择之间左右为难，后来在学校职业招聘会、医院志愿者活动等经历的影响下，发现自己的艺术技能在医疗领域有独特的作用，从而将两者结合起来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3_1#23639baa7?vja=1&amp;pid=9a35d3c0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4_1#23639baa7.bracket?vja=1&amp;pid=9a35d3c01&amp;color=0,0,0&amp;vpa=83&amp;vtp=1"/>
          <p:cNvSpPr/>
          <p:nvPr/>
        </p:nvSpPr>
        <p:spPr>
          <a:xfrm>
            <a:off x="692473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53_2#23639baa7.choices?vja=1&amp;pid=9a35d3c01&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hobby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regretted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earlier.</a:t>
            </a:r>
            <a:endParaRPr lang="en-US" altLang="zh-CN" sz="2000" dirty="0"/>
          </a:p>
        </p:txBody>
      </p:sp>
      <p:sp>
        <p:nvSpPr>
          <p:cNvPr id="5" name="QC_7_AS.155_1#23639baa7?vja=1&amp;pid=9a35d3c01&amp;color=0,0,0&amp;vtp=1"/>
          <p:cNvSpPr/>
          <p:nvPr/>
        </p:nvSpPr>
        <p:spPr>
          <a:xfrm>
            <a:off x="722376" y="2839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推理判断题。根据第一段内容可知，作者描述了自己的手指在签医学院预科申请表时颤抖、画笔像是被遗弃的朋友以及母亲的话Art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body萦绕在作者心头，由此可推知，作者在对艺术的热爱和对医学研究的选择之间左右为难。故选C项。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6_1#10c55c8a1?vja=1&amp;pid=9a35d3c01&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2.Dr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Lora’s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7_1#10c55c8a1.blank?vja=1&amp;pid=9a35d3c01&amp;color=0,0,0&amp;mp=1&amp;vpa=84&amp;vtp=1"/>
          <p:cNvSpPr/>
          <p:nvPr/>
        </p:nvSpPr>
        <p:spPr>
          <a:xfrm>
            <a:off x="6158230"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56_2#10c55c8a1.choices?vja=1&amp;pid=9a35d3c01&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548255" algn="l"/>
                <a:tab pos="4969510" algn="l"/>
                <a:tab pos="8140065"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distraction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burden</a:t>
            </a:r>
            <a:endParaRPr lang="en-US" altLang="zh-CN" sz="2000" dirty="0"/>
          </a:p>
        </p:txBody>
      </p:sp>
      <p:sp>
        <p:nvSpPr>
          <p:cNvPr id="5" name="QC_7_AS.158_1#10c55c8a1?vja=1&amp;pid=9a35d3c01&amp;color=0,0,0&amp;vtp=1"/>
          <p:cNvSpPr/>
          <p:nvPr/>
        </p:nvSpPr>
        <p:spPr>
          <a:xfrm>
            <a:off x="722376" y="1696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细节理解题。根据第二段中的“‘That’s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exclaimed,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microbiology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textbook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illustrations.”可知，惠特曼博士认为洛拉的“隐藏技能”是医学研究最需要的技能，是一项优势。故选A项。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9_1#9b86d964b?vja=1&amp;pid=9a35d3c0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Lora’s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0_1#9b86d964b.bracket?vja=1&amp;pid=9a35d3c01&amp;color=0,0,0&amp;vpa=85&amp;vtp=1"/>
          <p:cNvSpPr/>
          <p:nvPr/>
        </p:nvSpPr>
        <p:spPr>
          <a:xfrm>
            <a:off x="9107805"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59_2#9b86d964b.choices?vja=1&amp;pid=9a35d3c01&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abstract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convinced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healthcare.</a:t>
            </a:r>
            <a:endParaRPr lang="en-US" altLang="zh-CN" sz="2000" dirty="0"/>
          </a:p>
        </p:txBody>
      </p:sp>
      <p:sp>
        <p:nvSpPr>
          <p:cNvPr id="5" name="QC_7_AS.161_1#9b86d964b?vja=1&amp;pid=9a35d3c01&amp;color=0,0,0&amp;vtp=1"/>
          <p:cNvSpPr/>
          <p:nvPr/>
        </p:nvSpPr>
        <p:spPr>
          <a:xfrm>
            <a:off x="722376" y="2839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推理判断题。根据第三段中的“Watching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surgery,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something—the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steady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doctors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reminded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brushwork.When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struggled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fire-breathing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cast.‘You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nurse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可推知，洛拉在医院做志愿者的经历让她注意到医生的双手很稳，这使她想起了自己的画笔，她用画画帮助一个男孩描述疼痛，这样的经历让她亲眼见证了艺术在医疗场景中的作用，从而坚定了她将绘画与医学相结合的信念。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2_1#2f94e364b?vja=1&amp;pid=9a35d3c0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3_1#2f94e364b.bracket?vja=1&amp;pid=9a35d3c01&amp;color=0,0,0&amp;vpa=86&amp;vtp=1"/>
          <p:cNvSpPr/>
          <p:nvPr/>
        </p:nvSpPr>
        <p:spPr>
          <a:xfrm>
            <a:off x="643261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62_2#2f94e364b.choices?vja=1&amp;pid=9a35d3c01&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A.Follow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eggs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basket.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endParaRPr lang="en-US" altLang="zh-CN" sz="2000" dirty="0"/>
          </a:p>
        </p:txBody>
      </p:sp>
      <p:sp>
        <p:nvSpPr>
          <p:cNvPr id="5" name="QC_7_AS.164_1#2f94e364b?vja=1&amp;pid=9a35d3c01&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cancelling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multiply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sibilities.”可知，作者最终发现自己的绘画技能和医学专业并非相互排斥，而是可以结合起来，创造出更多的可能性，由此可推知，作者主要传达了拥有两种技能可以照亮人生道路，带来更多可能性的信息，与D项（双管齐下，照亮道路）契合。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5_1#32b811210?vja=1&amp;pid=858606ddf&amp;color=0,0,0&amp;vtp=1&amp;bt=1"/>
          <p:cNvSpPr/>
          <p:nvPr/>
        </p:nvSpPr>
        <p:spPr>
          <a:xfrm>
            <a:off x="722376" y="900000"/>
            <a:ext cx="10753344" cy="4191000"/>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[福建福州一中2025高二期中]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cinema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90%.When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vivid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sync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5_1#32b811210?vja=1&amp;pid=858606ddf&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magicians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Ordinary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umbrella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simulate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violent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cooperation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capturing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stressed.</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fundamental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error,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persistence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simulate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adjusting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rhythm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stepping.</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5_1#32b811210?vja=1&amp;pid=858606ddf&amp;color=0,0,0&amp;vtp=1&amp;bt=1"/>
          <p:cNvSpPr/>
          <p:nvPr/>
        </p:nvSpPr>
        <p:spPr>
          <a:xfrm>
            <a:off x="722376" y="900000"/>
            <a:ext cx="10753344" cy="2247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headlines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incredible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#1.6</a:t>
            </a:r>
            <a:endParaRPr lang="en-US" altLang="zh-CN" sz="2000" dirty="0"/>
          </a:p>
        </p:txBody>
      </p:sp>
      <p:sp>
        <p:nvSpPr>
          <p:cNvPr id="3" name="QM_6_EX.166_1#32b811210?vja=1&amp;pid=858606ddf&amp;color=0,0,0&amp;vtp=1"/>
          <p:cNvSpPr/>
          <p:nvPr/>
        </p:nvSpPr>
        <p:spPr>
          <a:xfrm>
            <a:off x="722376" y="3188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本文是一篇说明文。文章介绍了拟音师的工作及其在电影制作中的重要性，同时探讨了这一行业的现状与未来。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7_1#a5f8799ce?vja=1&amp;pid=32b811210&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8_1#a5f8799ce.bracket?vja=1&amp;pid=32b811210&amp;color=0,0,0&amp;vpa=87&amp;vtp=1"/>
          <p:cNvSpPr/>
          <p:nvPr/>
        </p:nvSpPr>
        <p:spPr>
          <a:xfrm>
            <a:off x="787882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67_2#a5f8799ce.choices?vja=1&amp;pid=32b811210&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pioneered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equipment.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endParaRPr lang="en-US" altLang="zh-CN" sz="2000" dirty="0"/>
          </a:p>
        </p:txBody>
      </p:sp>
      <p:sp>
        <p:nvSpPr>
          <p:cNvPr id="5" name="QC_7_AS.169_1#a5f8799ce?vja=1&amp;pid=32b811210&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movies,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innovated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recording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audio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sync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happening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screen.”可知，杰克·福利对电影业的贡献是他开创了音效制作方式。故选A项。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0_1#39df3378d?vja=1&amp;pid=32b811210&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1_1#39df3378d.bracket?vja=1&amp;pid=32b811210&amp;color=0,0,0&amp;vpa=88&amp;vtp=1"/>
          <p:cNvSpPr/>
          <p:nvPr/>
        </p:nvSpPr>
        <p:spPr>
          <a:xfrm>
            <a:off x="783596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70_2#39df3378d.choices?vja=1&amp;pid=32b811210&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A.Practising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error.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actors.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.Stimulating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imagination.</a:t>
            </a:r>
            <a:endParaRPr lang="en-US" altLang="zh-CN" sz="2000" dirty="0"/>
          </a:p>
        </p:txBody>
      </p:sp>
      <p:sp>
        <p:nvSpPr>
          <p:cNvPr id="5" name="QC_7_AS.172_1#39df3378d?vja=1&amp;pid=32b811210&amp;color=0,0,0&amp;vtp=1"/>
          <p:cNvSpPr/>
          <p:nvPr/>
        </p:nvSpPr>
        <p:spPr>
          <a:xfrm>
            <a:off x="722376" y="2077847"/>
            <a:ext cx="10753344" cy="1528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scenes,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cooperation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crucial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capturing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essence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film.”和“You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difference”可知，杰克·福利认为与演员之间的密切配合对拟音师来说是很重要的。故选B项。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15ac57312.fixed?vja=1&amp;pid=2cf5f03cb&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15ac57312.fixed?vja=1&amp;pid=2cf5f03cb&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Welcome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to</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endParaRPr lang="en-US" altLang="zh-CN" sz="4400" dirty="0"/>
          </a:p>
        </p:txBody>
      </p:sp>
      <p:pic>
        <p:nvPicPr>
          <p:cNvPr id="4" name="C_4#15ac57312.fixed?vja=1&amp;pid=2cf5f03cb&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15ac57312.fixed?vja=1&amp;pid=2cf5f03cb&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3_1#b7634824f?vja=1&amp;pid=32b811210&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4_1#b7634824f.bracket?vja=1&amp;pid=32b811210&amp;color=0,0,0&amp;vpa=89&amp;vtp=1"/>
          <p:cNvSpPr/>
          <p:nvPr/>
        </p:nvSpPr>
        <p:spPr>
          <a:xfrm>
            <a:off x="537375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73_2#b7634824f.choices?vja=1&amp;pid=32b811210&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unnecessary.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reality.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reshaped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endParaRPr lang="en-US" altLang="zh-CN" sz="2000" dirty="0"/>
          </a:p>
        </p:txBody>
      </p:sp>
      <p:sp>
        <p:nvSpPr>
          <p:cNvPr id="5" name="QC_7_AS.175_1#b7634824f?vja=1&amp;pid=32b811210&amp;color=0,0,0&amp;vtp=1"/>
          <p:cNvSpPr/>
          <p:nvPr/>
        </p:nvSpPr>
        <p:spPr>
          <a:xfrm>
            <a:off x="722376" y="2839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relief,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develops.”可知，随着虚拟现实技术的发展，拟音工作可能会发生改变。由此可推知，最后一段暗示了拟音师的工作在未来可能会被重塑。故选D项。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6_1#4d0b0f963?vja=1&amp;pid=32b811210&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7_1#4d0b0f963.bracket?vja=1&amp;pid=32b811210&amp;color=0,0,0&amp;vpa=90&amp;vtp=1"/>
          <p:cNvSpPr/>
          <p:nvPr/>
        </p:nvSpPr>
        <p:spPr>
          <a:xfrm>
            <a:off x="767734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76_2#4d0b0f963.choices?vja=1&amp;pid=32b811210&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persuade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p:txBody>
      </p:sp>
      <p:sp>
        <p:nvSpPr>
          <p:cNvPr id="5" name="QC_7_AS.178_1#4d0b0f963?vja=1&amp;pid=32b811210&amp;color=0,0,0&amp;vtp=1"/>
          <p:cNvSpPr/>
          <p:nvPr/>
        </p:nvSpPr>
        <p:spPr>
          <a:xfrm>
            <a:off x="722376" y="2839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推理判断题。结合全文内容，尤其是第一段中的“Suddenly,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popped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impressive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curiosity,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searching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mysterious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ists.”可知，文章主要介绍了拟音师的工作，说明了拟音师在电影制作中的重要性以及他们的工作方式，还提到了拟音师的工作在未来可能会随着虚拟现实技术的发展而发生变化。由此可推知，作者写这篇文章的主要目的是介绍拟音师这一工作并解释其重要性。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9_1#1cdfb81f2?vja=1&amp;pid=928059d11&amp;color=0,0,0&amp;vtp=1&amp;bt=1"/>
          <p:cNvSpPr/>
          <p:nvPr/>
        </p:nvSpPr>
        <p:spPr>
          <a:xfrm>
            <a:off x="722376" y="900000"/>
            <a:ext cx="10753344" cy="3390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[全国一卷2025</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Unsung</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Hero</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pick-me-up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Catherine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Murphy,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drinks.2.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“Hello,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genuine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#2.2</a:t>
            </a:r>
            <a:endParaRPr lang="en-US" altLang="zh-CN" sz="2000" dirty="0"/>
          </a:p>
        </p:txBody>
      </p:sp>
      <p:sp>
        <p:nvSpPr>
          <p:cNvPr id="3" name="QM_6_AN.180_1#1cdfb81f2.blank?vja=1&amp;pid=928059d11&amp;color=0,0,0&amp;vpa=91&amp;vtp=1"/>
          <p:cNvSpPr/>
          <p:nvPr/>
        </p:nvSpPr>
        <p:spPr>
          <a:xfrm>
            <a:off x="3578289" y="2004900"/>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M_6_AN.181_1#1cdfb81f2.blank?vja=1&amp;pid=928059d11&amp;color=0,0,0&amp;vpa=92&amp;vtp=1"/>
          <p:cNvSpPr/>
          <p:nvPr/>
        </p:nvSpPr>
        <p:spPr>
          <a:xfrm>
            <a:off x="1657414" y="3147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82_1#1cdfb81f2?vja=1&amp;pid=928059d11&amp;color=0,0,0&amp;mp=1&amp;vtp=1&amp;bt=1"/>
          <p:cNvSpPr/>
          <p:nvPr/>
        </p:nvSpPr>
        <p:spPr>
          <a:xfrm>
            <a:off x="722376" y="896112"/>
            <a:ext cx="10753344" cy="4152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Murphy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quarter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thirty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Murphy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Murphy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contagious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（有感染力）</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Joanna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“Catherine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Murphy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#2.5</a:t>
            </a:r>
            <a:endParaRPr lang="en-US" altLang="zh-CN" sz="2000" dirty="0"/>
          </a:p>
        </p:txBody>
      </p:sp>
      <p:sp>
        <p:nvSpPr>
          <p:cNvPr id="3" name="QM_6_AN.183_1#1cdfb81f2.blank?vja=1&amp;pid=928059d11&amp;color=0,0,0&amp;mp=1&amp;vpa=93&amp;vtp=1"/>
          <p:cNvSpPr/>
          <p:nvPr/>
        </p:nvSpPr>
        <p:spPr>
          <a:xfrm>
            <a:off x="1485964" y="1239012"/>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M_6_AN.184_1#1cdfb81f2.blank?vja=1&amp;pid=928059d11&amp;color=0,0,0&amp;mp=1&amp;vpa=94&amp;vtp=1"/>
          <p:cNvSpPr/>
          <p:nvPr/>
        </p:nvSpPr>
        <p:spPr>
          <a:xfrm>
            <a:off x="2431669" y="3525012"/>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5" name="QM_6_AN.185_1#1cdfb81f2.blank?vja=1&amp;pid=928059d11&amp;color=0,0,0&amp;mp=1&amp;vpa=95&amp;vtp=1"/>
          <p:cNvSpPr/>
          <p:nvPr/>
        </p:nvSpPr>
        <p:spPr>
          <a:xfrm>
            <a:off x="6558915" y="4287012"/>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86_1#1cdfb81f2?vja=1&amp;pid=928059d11&amp;color=0,0,0&amp;vtp=1&amp;bt=1"/>
          <p:cNvSpPr/>
          <p:nvPr/>
        </p:nvSpPr>
        <p:spPr>
          <a:xfrm>
            <a:off x="722376" y="896112"/>
            <a:ext cx="10753344" cy="2628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cup.</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3" name="QM_6_EX.187_1#1cdfb81f2?vja=1&amp;pid=928059d11&amp;color=0,0,0&amp;vtp=1"/>
          <p:cNvSpPr/>
          <p:nvPr/>
        </p:nvSpPr>
        <p:spPr>
          <a:xfrm>
            <a:off x="722376" y="3569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本文主要讲述了大学咖啡馆员工凯瑟琳·墨菲用极具感染力的笑容和优质的服务温暖顾客的故事。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8_1#90945b258?vja=1&amp;pid=1cdfb81f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9_1#90945b258.blank?vja=1&amp;pid=1cdfb81f2&amp;color=0,0,0&amp;vpa=96&amp;vtp=1"/>
          <p:cNvSpPr/>
          <p:nvPr/>
        </p:nvSpPr>
        <p:spPr>
          <a:xfrm>
            <a:off x="1036701" y="858013"/>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B_7_AS.190_1#90945b258?vja=1&amp;pid=1cdfb81f2&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more.”可知，大学咖啡馆不仅能满足这些需求，还能带来更多，设空处应承接上文，介绍该咖啡馆除了能够提供饮品和休息场所外还具备的额外价值。E项中的serve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drinks呼应上文中的has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that，serves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smiles呼应上文中的and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more，指出该咖啡馆除了供应饮品，还能给人带来精神上的积极感受，符合语境。故选E项。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190_2#90945b258?vja=1&amp;pid=1cdfb81f2&amp;color=0,0,0&amp;mp=1&amp;vtp=1&amp;bt=1"/>
          <p:cNvSpPr/>
          <p:nvPr/>
        </p:nvSpPr>
        <p:spPr>
          <a:xfrm>
            <a:off x="722376" y="900000"/>
            <a:ext cx="10753344" cy="1494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易错警示</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题易误选A项。文章开头引出大学咖啡馆，学生可能在看到A项后误以为设空处继续介绍大学咖啡馆的营业时间。但结合语境可知，此处的重点应是介绍咖啡馆具备的额外价值，而A项单纯陈述其关门时间，和上文体现的咖啡馆具有特别之处的语义完全不相关，在语境和逻辑上无法衔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91_1#c402c4653?vja=1&amp;pid=1cdfb81f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92_1#c402c4653.blank?vja=1&amp;pid=1cdfb81f2&amp;color=0,0,0&amp;vpa=97&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B_7_AS.193_1#c402c4653?vja=1&amp;pid=1cdfb81f2&amp;color=0,0,0&amp;vtp=1"/>
          <p:cNvSpPr/>
          <p:nvPr/>
        </p:nvSpPr>
        <p:spPr>
          <a:xfrm>
            <a:off x="722376" y="1315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machines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drinks.”介绍的是凯瑟琳·墨菲收到订单后制作饮品的过程；下文“As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customer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grabs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smiles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介绍的是顾客接过饮品后墨菲与其交流的过程。由此可推知，设空处应体现一个能衔接“制作饮品”到“递上饮品并和顾客交流”的环节。D项承上启下，体现了“制作饮品——大声呼唤顾客的名字——递上饮品并和顾客交流”的工作流程，符合语境。故选D项。</a:t>
            </a:r>
            <a:endParaRPr lang="en-US" altLang="zh-CN" sz="2200" dirty="0"/>
          </a:p>
        </p:txBody>
      </p:sp>
      <p:sp>
        <p:nvSpPr>
          <p:cNvPr id="5" name="QB_7_BD.194_1#bbbffeee5?vja=1&amp;pid=1cdfb81f2&amp;color=0,0,0&amp;vtp=1"/>
          <p:cNvSpPr/>
          <p:nvPr/>
        </p:nvSpPr>
        <p:spPr>
          <a:xfrm>
            <a:off x="722376" y="3266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95_1#bbbffeee5.blank?vja=1&amp;pid=1cdfb81f2&amp;color=0,0,0&amp;vpa=98&amp;vtp=1"/>
          <p:cNvSpPr/>
          <p:nvPr/>
        </p:nvSpPr>
        <p:spPr>
          <a:xfrm>
            <a:off x="1036701" y="3227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B_7_AS.196_1#bbbffeee5?vja=1&amp;pid=1cdfb81f2&amp;color=0,0,0&amp;vtp=1"/>
          <p:cNvSpPr/>
          <p:nvPr/>
        </p:nvSpPr>
        <p:spPr>
          <a:xfrm>
            <a:off x="722376" y="3690747"/>
            <a:ext cx="10753344" cy="1528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根据上文“Murphy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quarter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time.”可知，凯瑟琳·墨菲习惯早起去咖啡馆工作；下文“I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”解释了凯瑟琳·墨菲早起工作这一行为的原因。由此可推知，设空处应与她早起上班这一行为有关。C项中的serve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students与下文的make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students相呼应，符合语境。故选C项。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97_1#8c16ccae1?vja=1&amp;pid=1cdfb81f2&amp;color=0,0,0&amp;vtp=1&amp;bt=1"/>
          <p:cNvSpPr/>
          <p:nvPr/>
        </p:nvSpPr>
        <p:spPr>
          <a:xfrm>
            <a:off x="722376" y="896113"/>
            <a:ext cx="10753344" cy="336423"/>
          </a:xfrm>
          <a:prstGeom prst="rect">
            <a:avLst/>
          </a:prstGeom>
          <a:noFill/>
        </p:spPr>
        <p:txBody>
          <a:bodyPr wrap="square" lIns="0" tIns="0" rIns="0" bIns="0" rtlCol="0" anchor="t"/>
          <a:lstStyle/>
          <a:p>
            <a:pPr algn="l">
              <a:lnSpc>
                <a:spcPct val="120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98_1#8c16ccae1.blank?vja=1&amp;pid=1cdfb81f2&amp;color=0,0,0&amp;vpa=99&amp;vtp=1"/>
          <p:cNvSpPr/>
          <p:nvPr/>
        </p:nvSpPr>
        <p:spPr>
          <a:xfrm>
            <a:off x="1049401" y="858013"/>
            <a:ext cx="198438" cy="33972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B_7_AS.199_1#8c16ccae1?vja=1&amp;pid=1cdfb81f2&amp;color=0,0,0&amp;vtp=1"/>
          <p:cNvSpPr/>
          <p:nvPr/>
        </p:nvSpPr>
        <p:spPr>
          <a:xfrm>
            <a:off x="722376" y="1310513"/>
            <a:ext cx="10753344" cy="2201799"/>
          </a:xfrm>
          <a:prstGeom prst="rect">
            <a:avLst/>
          </a:prstGeom>
          <a:noFill/>
        </p:spPr>
        <p:txBody>
          <a:bodyPr wrap="square" lIns="0" tIns="0" rIns="0" bIns="0" rtlCol="0" anchor="t"/>
          <a:lstStyle/>
          <a:p>
            <a:pPr algn="just">
              <a:lnSpc>
                <a:spcPct val="120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contagious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可知，凯瑟琳·墨菲的微笑有感染力，能让学生度过更美好的一天。设空处前一句指出学生乔安娜·赖特每周至少六天都去咖啡馆；根据设空处后一句赖特的表述可知，凯瑟琳·墨菲的微笑让她心情愉悦。由此可推知，设空处应体现她频繁去咖啡馆的这一行为与凯瑟琳·墨菲的笑容的关联。F项中的sta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good与下文的puts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cheerful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mood呼应，her指代上文中的Joanna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Wright，逻辑连贯，符合语境。故选F项。</a:t>
            </a:r>
            <a:endParaRPr lang="en-US" altLang="zh-CN" sz="2200" dirty="0"/>
          </a:p>
        </p:txBody>
      </p:sp>
      <p:sp>
        <p:nvSpPr>
          <p:cNvPr id="5" name="QB_7_BD.200_1#4841796f7?vja=1&amp;pid=1cdfb81f2&amp;color=0,0,0&amp;vtp=1"/>
          <p:cNvSpPr/>
          <p:nvPr/>
        </p:nvSpPr>
        <p:spPr>
          <a:xfrm>
            <a:off x="722376" y="3545459"/>
            <a:ext cx="10753344" cy="336423"/>
          </a:xfrm>
          <a:prstGeom prst="rect">
            <a:avLst/>
          </a:prstGeom>
          <a:noFill/>
        </p:spPr>
        <p:txBody>
          <a:bodyPr wrap="square" lIns="0" tIns="0" rIns="0" bIns="0" rtlCol="0" anchor="t"/>
          <a:lstStyle/>
          <a:p>
            <a:pPr algn="l">
              <a:lnSpc>
                <a:spcPct val="120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201_1#4841796f7.blank?vja=1&amp;pid=1cdfb81f2&amp;color=0,0,0&amp;vpa=100&amp;vtp=1"/>
          <p:cNvSpPr/>
          <p:nvPr/>
        </p:nvSpPr>
        <p:spPr>
          <a:xfrm>
            <a:off x="1024001" y="3507359"/>
            <a:ext cx="241300" cy="33972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7" name="QB_7_AS.202_1#4841796f7?vja=1&amp;pid=1cdfb81f2&amp;color=0,0,0&amp;vtp=1"/>
          <p:cNvSpPr/>
          <p:nvPr/>
        </p:nvSpPr>
        <p:spPr>
          <a:xfrm>
            <a:off x="722376" y="3952113"/>
            <a:ext cx="10753344" cy="2205101"/>
          </a:xfrm>
          <a:prstGeom prst="rect">
            <a:avLst/>
          </a:prstGeom>
          <a:noFill/>
        </p:spPr>
        <p:txBody>
          <a:bodyPr wrap="square" lIns="0" tIns="0" rIns="0" bIns="0" rtlCol="0" anchor="t"/>
          <a:lstStyle/>
          <a:p>
            <a:pPr algn="just">
              <a:lnSpc>
                <a:spcPct val="120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cafe可知，墨菲喜欢在咖啡馆工作；再根据下文“She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intention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continuing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loves.”可知，墨菲想一直待在咖啡馆做自己热爱的事情。G项中的has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17</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years用具体工作年限体现她对咖啡馆的长期投入，呼应上文的enjoy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cafe；can’t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imagine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anywhere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else与下文的has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intention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staying形成递进关系，说明墨菲视咖啡馆为唯一选择，逻辑衔接紧密，符合语境。故选G项。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5f419e60c.fixed?vja=1&amp;pid=20648c2a1&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5f419e60c.fixed?vja=1&amp;pid=20648c2a1&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usage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Integrated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skills</a:t>
            </a:r>
            <a:endParaRPr lang="en-US" altLang="zh-CN" sz="4400" dirty="0"/>
          </a:p>
        </p:txBody>
      </p:sp>
      <p:pic>
        <p:nvPicPr>
          <p:cNvPr id="4" name="C_4#5f419e60c.fixed?vja=1&amp;pid=20648c2a1&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5f419e60c.fixed?vja=1&amp;pid=20648c2a1&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bf6658137?vja=1&amp;pid=b4b27a3e3&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1.That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（reception）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attended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needs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all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participants.</a:t>
            </a:r>
            <a:endParaRPr lang="en-US" altLang="zh-CN" sz="2000" dirty="0"/>
          </a:p>
        </p:txBody>
      </p:sp>
      <p:sp>
        <p:nvSpPr>
          <p:cNvPr id="4" name="QB_6_AN.2_1#bf6658137.blank?vja=1&amp;pid=b4b27a3e3&amp;color=0,0,0&amp;vpa=1&amp;vtp=1"/>
          <p:cNvSpPr/>
          <p:nvPr/>
        </p:nvSpPr>
        <p:spPr>
          <a:xfrm>
            <a:off x="1565339" y="1226312"/>
            <a:ext cx="12382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receptionist</a:t>
            </a:r>
            <a:endParaRPr lang="en-US" altLang="zh-CN" sz="2000" dirty="0"/>
          </a:p>
        </p:txBody>
      </p:sp>
      <p:sp>
        <p:nvSpPr>
          <p:cNvPr id="5" name="QB_6_AS.3_1#f0131f803?vja=1&amp;pid=b4b27a3e3&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句意为：那位接待员处理了所有参与者的需求。设空处作主语，根据句意可知，设空处表示人，再由空前的That可知，本空填名词单数形式。故填receptionist。</a:t>
            </a:r>
            <a:endParaRPr lang="en-US" altLang="zh-CN" sz="2200" dirty="0"/>
          </a:p>
        </p:txBody>
      </p:sp>
      <p:sp>
        <p:nvSpPr>
          <p:cNvPr id="6" name="QB_6_BD.4_1#f48ee2845?vja=1&amp;pid=b4b27a3e3&amp;color=0,0,0&amp;vtp=1"/>
          <p:cNvSpPr/>
          <p:nvPr/>
        </p:nvSpPr>
        <p:spPr>
          <a:xfrm>
            <a:off x="722376" y="2506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2000" dirty="0"/>
          </a:p>
        </p:txBody>
      </p:sp>
      <p:sp>
        <p:nvSpPr>
          <p:cNvPr id="7" name="QB_6_AN.5_1#f48ee2845.blank?vja=1&amp;pid=b4b27a3e3&amp;color=0,0,0&amp;vpa=2&amp;vtp=1"/>
          <p:cNvSpPr/>
          <p:nvPr/>
        </p:nvSpPr>
        <p:spPr>
          <a:xfrm>
            <a:off x="2571179" y="2468245"/>
            <a:ext cx="1098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consultant</a:t>
            </a:r>
            <a:endParaRPr lang="en-US" altLang="zh-CN" sz="2000" dirty="0"/>
          </a:p>
        </p:txBody>
      </p:sp>
      <p:sp>
        <p:nvSpPr>
          <p:cNvPr id="8" name="QB_6_AS.6_1#f48ee2845?vja=1&amp;pid=b4b27a3e3&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句意为：在这个行业做了多年的顾问之后，他喜欢再次与大学联系，与年轻人分享他的知识和经验。设空处作表语，根据空前的a可知，此处应用名词单数形式，表示“顾问”。故填consultant。</a:t>
            </a:r>
            <a:endParaRPr lang="en-US" altLang="zh-CN" sz="2200" dirty="0"/>
          </a:p>
        </p:txBody>
      </p:sp>
      <p:sp>
        <p:nvSpPr>
          <p:cNvPr id="9" name="QB_6_BD.7_1#7a7bab4cf?vja=1&amp;pid=b4b27a3e3&amp;color=0,0,0&amp;vtp=1"/>
          <p:cNvSpPr/>
          <p:nvPr/>
        </p:nvSpPr>
        <p:spPr>
          <a:xfrm>
            <a:off x="722376" y="4497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Jenny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cutting.</a:t>
            </a:r>
            <a:endParaRPr lang="en-US" altLang="zh-CN" sz="2000" dirty="0"/>
          </a:p>
        </p:txBody>
      </p:sp>
      <p:sp>
        <p:nvSpPr>
          <p:cNvPr id="10" name="QB_6_AN.8_1#7a7bab4cf.blank?vja=1&amp;pid=b4b27a3e3&amp;color=0,0,0&amp;vpa=3&amp;vtp=1"/>
          <p:cNvSpPr/>
          <p:nvPr/>
        </p:nvSpPr>
        <p:spPr>
          <a:xfrm>
            <a:off x="7775639" y="4459859"/>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1" name="QB_6_AS.9_1#7a7bab4cf?vja=1&amp;pid=b4b27a3e3&amp;color=0,0,0&amp;vtp=1"/>
          <p:cNvSpPr/>
          <p:nvPr/>
        </p:nvSpPr>
        <p:spPr>
          <a:xfrm>
            <a:off x="722376" y="4922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句意为：正是在珍妮第一次来到中国的时候，她对剪纸产生了热情。develop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产生热情”，故填a。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058190e32?vja=1&amp;pid=0d548fec1&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1.Make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（month）</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budget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get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clear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picture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your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finances.</a:t>
            </a:r>
            <a:endParaRPr lang="en-US" altLang="zh-CN" sz="2000" dirty="0"/>
          </a:p>
        </p:txBody>
      </p:sp>
      <p:sp>
        <p:nvSpPr>
          <p:cNvPr id="4" name="QB_6_AN.204_1#058190e32.blank?vja=1&amp;pid=0d548fec1&amp;color=0,0,0&amp;vpa=101&amp;vtp=1"/>
          <p:cNvSpPr/>
          <p:nvPr/>
        </p:nvSpPr>
        <p:spPr>
          <a:xfrm>
            <a:off x="1892364" y="1226312"/>
            <a:ext cx="901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monthly</a:t>
            </a:r>
            <a:endParaRPr lang="en-US" altLang="zh-CN" sz="2000" dirty="0"/>
          </a:p>
        </p:txBody>
      </p:sp>
      <p:sp>
        <p:nvSpPr>
          <p:cNvPr id="5" name="QB_6_AS.205_1#29541e4ba?vja=1&amp;pid=0d548fec1&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句意为：制作每月预算以清楚地了解你的财务状况。此处作定语，应用形容词。故填monthly。</a:t>
            </a:r>
            <a:endParaRPr lang="en-US" altLang="zh-CN" sz="2200" dirty="0"/>
          </a:p>
        </p:txBody>
      </p:sp>
      <p:sp>
        <p:nvSpPr>
          <p:cNvPr id="6" name="QB_6_BD.206_1#133b51235?vja=1&amp;pid=0d548fec1&amp;color=0,0,0&amp;vtp=1"/>
          <p:cNvSpPr/>
          <p:nvPr/>
        </p:nvSpPr>
        <p:spPr>
          <a:xfrm>
            <a:off x="722376" y="2506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definitely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endParaRPr lang="en-US" altLang="zh-CN" sz="2000" dirty="0"/>
          </a:p>
        </p:txBody>
      </p:sp>
      <p:sp>
        <p:nvSpPr>
          <p:cNvPr id="7" name="QB_6_AN.207_1#133b51235.blank?vja=1&amp;pid=0d548fec1&amp;color=0,0,0&amp;vpa=102&amp;vtp=1"/>
          <p:cNvSpPr/>
          <p:nvPr/>
        </p:nvSpPr>
        <p:spPr>
          <a:xfrm>
            <a:off x="8235887" y="2455545"/>
            <a:ext cx="13366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qualification</a:t>
            </a:r>
            <a:endParaRPr lang="en-US" altLang="zh-CN" sz="2000" dirty="0"/>
          </a:p>
        </p:txBody>
      </p:sp>
      <p:sp>
        <p:nvSpPr>
          <p:cNvPr id="8" name="QB_6_AS.208_1#133b51235?vja=1&amp;pid=0d548fec1&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句意为：如果你在比赛中获得第一名，你一定有资格参加下一轮比赛。设空处在主句中作get的宾语，且其前有定冠词the修饰，应用名词。此处表示“参赛资格”，为不可数名词，故填qualification。</a:t>
            </a:r>
            <a:endParaRPr lang="en-US" altLang="zh-CN" sz="2200" dirty="0"/>
          </a:p>
        </p:txBody>
      </p:sp>
      <p:sp>
        <p:nvSpPr>
          <p:cNvPr id="9" name="QB_6_BD.209_1#943563e91?vja=1&amp;pid=0d548fec1&amp;color=0,0,0&amp;vtp=1"/>
          <p:cNvSpPr/>
          <p:nvPr/>
        </p:nvSpPr>
        <p:spPr>
          <a:xfrm>
            <a:off x="722376" y="45002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endParaRPr lang="en-US" altLang="zh-CN" sz="2000" dirty="0"/>
          </a:p>
        </p:txBody>
      </p:sp>
      <p:sp>
        <p:nvSpPr>
          <p:cNvPr id="10" name="QB_6_AN.210_1#943563e91.blank?vja=1&amp;pid=0d548fec1&amp;color=0,0,0&amp;vpa=103&amp;vtp=1"/>
          <p:cNvSpPr/>
          <p:nvPr/>
        </p:nvSpPr>
        <p:spPr>
          <a:xfrm>
            <a:off x="4309682" y="4462145"/>
            <a:ext cx="1084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subjective</a:t>
            </a:r>
            <a:endParaRPr lang="en-US" altLang="zh-CN" sz="2000" dirty="0"/>
          </a:p>
        </p:txBody>
      </p:sp>
      <p:sp>
        <p:nvSpPr>
          <p:cNvPr id="11" name="QB_6_AS.211_1#943563e91?vja=1&amp;pid=0d548fec1&amp;color=0,0,0&amp;vtp=1"/>
          <p:cNvSpPr/>
          <p:nvPr/>
        </p:nvSpPr>
        <p:spPr>
          <a:xfrm>
            <a:off x="722376" y="5303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句意为：有时候我们的观点是主观的，因此，我们在作决定之前最好慎重考虑。设空处在句中作表语，应用形容词，表示“主观的”。故填subjective。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2_1#486ceb4a8?vja=1&amp;pid=0d548fec1&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4.Conservationists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exploitation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forests.</a:t>
            </a:r>
            <a:endParaRPr lang="en-US" altLang="zh-CN" sz="2000" dirty="0"/>
          </a:p>
        </p:txBody>
      </p:sp>
      <p:sp>
        <p:nvSpPr>
          <p:cNvPr id="3" name="QB_6_AN.213_1#486ceb4a8.blank?vja=1&amp;pid=0d548fec1&amp;color=0,0,0&amp;vpa=104&amp;vtp=1"/>
          <p:cNvSpPr/>
          <p:nvPr/>
        </p:nvSpPr>
        <p:spPr>
          <a:xfrm>
            <a:off x="8561451" y="858013"/>
            <a:ext cx="12525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commercial</a:t>
            </a:r>
            <a:endParaRPr lang="en-US" altLang="zh-CN" sz="2000" dirty="0"/>
          </a:p>
        </p:txBody>
      </p:sp>
      <p:sp>
        <p:nvSpPr>
          <p:cNvPr id="4" name="QB_6_AS.214_1#486ceb4a8?vja=1&amp;pid=0d548fec1&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句意为：智利的自然环境保护主义者担心森林的商业开发带来的影响。此处应用形容词作定语，修饰名词exploitation，表示“商业的”，故填commercial。</a:t>
            </a:r>
            <a:endParaRPr lang="en-US" altLang="zh-CN" sz="2200" dirty="0"/>
          </a:p>
        </p:txBody>
      </p:sp>
      <p:sp>
        <p:nvSpPr>
          <p:cNvPr id="5" name="QB_6_BD.215_1#de73fc5c3?vja=1&amp;pid=0d548fec1&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5.Officials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groundwork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leaders.</a:t>
            </a:r>
            <a:endParaRPr lang="en-US" altLang="zh-CN" sz="2000" dirty="0"/>
          </a:p>
        </p:txBody>
      </p:sp>
      <p:sp>
        <p:nvSpPr>
          <p:cNvPr id="6" name="QB_6_AN.216_1#de73fc5c3.blank?vja=1&amp;pid=0d548fec1&amp;color=0,0,0&amp;vpa=105&amp;vtp=1"/>
          <p:cNvSpPr/>
          <p:nvPr/>
        </p:nvSpPr>
        <p:spPr>
          <a:xfrm>
            <a:off x="4983417" y="2465959"/>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7" name="QB_6_AS.217_1#de73fc5c3?vja=1&amp;pid=0d548fec1&amp;color=0,0,0&amp;vtp=1"/>
          <p:cNvSpPr/>
          <p:nvPr/>
        </p:nvSpPr>
        <p:spPr>
          <a:xfrm>
            <a:off x="722376" y="2928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句意为：官员们正在为世界首脑峰会做准备工作。lay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groundwork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做准备工作”，为固定搭配。故填for。</a:t>
            </a:r>
            <a:endParaRPr lang="en-US" altLang="zh-CN" sz="2200" dirty="0"/>
          </a:p>
        </p:txBody>
      </p:sp>
      <p:sp>
        <p:nvSpPr>
          <p:cNvPr id="8" name="QB_6_BD.218_1#ba2b47d3c?vja=1&amp;pid=0d548fec1&amp;color=0,0,0&amp;vtp=1"/>
          <p:cNvSpPr/>
          <p:nvPr/>
        </p:nvSpPr>
        <p:spPr>
          <a:xfrm>
            <a:off x="722376" y="37382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budgeting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lifestyle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endParaRPr lang="en-US" altLang="zh-CN" sz="2000" dirty="0"/>
          </a:p>
        </p:txBody>
      </p:sp>
      <p:sp>
        <p:nvSpPr>
          <p:cNvPr id="9" name="QB_6_AN.219_1#ba2b47d3c.blank?vja=1&amp;pid=0d548fec1&amp;color=0,0,0&amp;vpa=106&amp;vtp=1"/>
          <p:cNvSpPr/>
          <p:nvPr/>
        </p:nvSpPr>
        <p:spPr>
          <a:xfrm>
            <a:off x="10361359" y="3700145"/>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10" name="QB_6_AS.220_1#ba2b47d3c?vja=1&amp;pid=0d548fec1&amp;color=0,0,0&amp;vtp=1"/>
          <p:cNvSpPr/>
          <p:nvPr/>
        </p:nvSpPr>
        <p:spPr>
          <a:xfrm>
            <a:off x="722376" y="4541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句意为：除了钱，话题还包括职业小贴士、大学财务管理，为你的生活方式和旅行作预算。budget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sth为固定搭配，意为“为某事物作预算”。故填for。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1_1#2e48d27b5?vja=1&amp;pid=0d548fec1&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purely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universal.</a:t>
            </a:r>
            <a:endParaRPr lang="en-US" altLang="zh-CN" sz="2000" dirty="0"/>
          </a:p>
        </p:txBody>
      </p:sp>
      <p:sp>
        <p:nvSpPr>
          <p:cNvPr id="3" name="QB_6_AN.222_1#2e48d27b5.blank?vja=1&amp;pid=0d548fec1&amp;color=0,0,0&amp;vpa=107&amp;vtp=1"/>
          <p:cNvSpPr/>
          <p:nvPr/>
        </p:nvSpPr>
        <p:spPr>
          <a:xfrm>
            <a:off x="10506139" y="845313"/>
            <a:ext cx="889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on/upon</a:t>
            </a:r>
            <a:endParaRPr lang="en-US" altLang="zh-CN" sz="2000" dirty="0"/>
          </a:p>
        </p:txBody>
      </p:sp>
      <p:sp>
        <p:nvSpPr>
          <p:cNvPr id="4" name="QB_6_AS.223_1#2e48d27b5?vja=1&amp;pid=0d548fec1&amp;color=0,0,0&amp;vtp=1"/>
          <p:cNvSpPr/>
          <p:nvPr/>
        </p:nvSpPr>
        <p:spPr>
          <a:xfrm>
            <a:off x="722376" y="1696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句意为：他的幽默总是通过简单而有趣的行为表现出来，这些动作完全依赖于通用的肢体语言。rely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on/upon为固定搭配，意为“依赖”。故填on或upon。</a:t>
            </a:r>
            <a:endParaRPr lang="en-US" altLang="zh-CN" sz="2200" dirty="0"/>
          </a:p>
        </p:txBody>
      </p:sp>
      <p:sp>
        <p:nvSpPr>
          <p:cNvPr id="5" name="QB_6_BD.224_1#f012657fc?vja=1&amp;pid=0d548fec1&amp;color=0,0,0&amp;vtp=1"/>
          <p:cNvSpPr/>
          <p:nvPr/>
        </p:nvSpPr>
        <p:spPr>
          <a:xfrm>
            <a:off x="722376" y="2496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numerous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endParaRPr lang="en-US" altLang="zh-CN" sz="2000" dirty="0"/>
          </a:p>
        </p:txBody>
      </p:sp>
      <p:sp>
        <p:nvSpPr>
          <p:cNvPr id="6" name="QB_6_AN.225_1#f012657fc.blank?vja=1&amp;pid=0d548fec1&amp;color=0,0,0&amp;vpa=108&amp;vtp=1"/>
          <p:cNvSpPr/>
          <p:nvPr/>
        </p:nvSpPr>
        <p:spPr>
          <a:xfrm>
            <a:off x="1514539" y="2827147"/>
            <a:ext cx="815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visiting</a:t>
            </a:r>
            <a:endParaRPr lang="en-US" altLang="zh-CN" sz="2000" dirty="0"/>
          </a:p>
        </p:txBody>
      </p:sp>
      <p:sp>
        <p:nvSpPr>
          <p:cNvPr id="7" name="QB_6_AS.226_1#f012657fc?vja=1&amp;pid=0d548fec1&amp;color=0,0,0&amp;vtp=1"/>
          <p:cNvSpPr/>
          <p:nvPr/>
        </p:nvSpPr>
        <p:spPr>
          <a:xfrm>
            <a:off x="722376" y="32970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句意为：中国有许多举世闻名的城市、地区和旅游景点，所有这些都非常值得一游。be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sth为固定搭配，意为“值得做某事”。故填visiting。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7_1#a2a1531df?vja=1&amp;pid=0d548fec1&amp;color=0,0,0&amp;mp=1&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readable.</a:t>
            </a:r>
            <a:endParaRPr lang="en-US" altLang="zh-CN" sz="2000" dirty="0"/>
          </a:p>
        </p:txBody>
      </p:sp>
      <p:sp>
        <p:nvSpPr>
          <p:cNvPr id="3" name="QB_6_AN.228_1#a2a1531df.blank?vja=1&amp;pid=0d548fec1&amp;color=0,0,0&amp;mp=1&amp;vpa=109&amp;vtp=1"/>
          <p:cNvSpPr/>
          <p:nvPr/>
        </p:nvSpPr>
        <p:spPr>
          <a:xfrm>
            <a:off x="8026908" y="845313"/>
            <a:ext cx="100012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polish</a:t>
            </a:r>
            <a:endParaRPr lang="en-US" altLang="zh-CN" sz="2000" dirty="0"/>
          </a:p>
        </p:txBody>
      </p:sp>
      <p:sp>
        <p:nvSpPr>
          <p:cNvPr id="4" name="QB_6_AS.229_1#a2a1531df?vja=1&amp;pid=0d548fec1&amp;color=0,0,0&amp;vtp=1"/>
          <p:cNvSpPr/>
          <p:nvPr/>
        </p:nvSpPr>
        <p:spPr>
          <a:xfrm>
            <a:off x="722376" y="1696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句意为：你写完文章后，最好找你的老师帮忙润色一下，使其可读性更强。根据句意可知，此处应用不定式作目的状语。故填to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polish。</a:t>
            </a:r>
            <a:endParaRPr lang="en-US" altLang="zh-CN" sz="2200" dirty="0"/>
          </a:p>
        </p:txBody>
      </p:sp>
      <p:sp>
        <p:nvSpPr>
          <p:cNvPr id="5" name="QB_6_BD.230_1#2907b125f?vja=1&amp;pid=0d548fec1&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endParaRPr lang="en-US" altLang="zh-CN" sz="2000" dirty="0"/>
          </a:p>
        </p:txBody>
      </p:sp>
      <p:sp>
        <p:nvSpPr>
          <p:cNvPr id="6" name="QB_6_AN.231_1#2907b125f.blank?vja=1&amp;pid=0d548fec1&amp;color=0,0,0&amp;vpa=110&amp;vtp=1"/>
          <p:cNvSpPr/>
          <p:nvPr/>
        </p:nvSpPr>
        <p:spPr>
          <a:xfrm>
            <a:off x="7047294" y="2453259"/>
            <a:ext cx="1114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whichever</a:t>
            </a:r>
            <a:endParaRPr lang="en-US" altLang="zh-CN" sz="2000" dirty="0"/>
          </a:p>
        </p:txBody>
      </p:sp>
      <p:sp>
        <p:nvSpPr>
          <p:cNvPr id="7" name="QB_6_AS.232_1#2907b125f?vja=1&amp;pid=0d548fec1&amp;color=0,0,0&amp;vtp=1"/>
          <p:cNvSpPr/>
          <p:nvPr/>
        </p:nvSpPr>
        <p:spPr>
          <a:xfrm>
            <a:off x="722376" y="2916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句意为：我们提供五门课程，您可以自由选择最适合自己的课程。分析句子成分可知，____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best是宾语从句，设空处为宾语从句引导词，从句中缺少主语，再根据语境可知，此处表示“无论哪一个”，故填whichever。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7edab581c?vja=1&amp;pid=dc39941f0&amp;color=0,0,0&amp;vtp=1&amp;bt=1"/>
          <p:cNvSpPr/>
          <p:nvPr/>
        </p:nvSpPr>
        <p:spPr>
          <a:xfrm>
            <a:off x="722376" y="896112"/>
            <a:ext cx="10753344" cy="2633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1.人们在做一些危险事情时，可能冒着生命危险。（line）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People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 _____ _____ ____ ____ 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when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some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risky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things.</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2.在作出决定之前，她斟酌了所有的证据。（weigh）</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 ____ ____ ____ 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before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made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decision.</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3.因为犯了一次错，就说他是个淘气的孩子，这是不公平的。（label）</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unfair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 _____ 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naughty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child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because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mistake.</a:t>
            </a:r>
            <a:endParaRPr lang="en-US" altLang="zh-CN" sz="2000" dirty="0"/>
          </a:p>
        </p:txBody>
      </p:sp>
      <p:sp>
        <p:nvSpPr>
          <p:cNvPr id="4" name="QB_6_AN.234_1#7edab581c.blank?vja=1&amp;pid=dc39941f0&amp;color=0,0,0&amp;vpa=111&amp;vtp=1"/>
          <p:cNvSpPr/>
          <p:nvPr/>
        </p:nvSpPr>
        <p:spPr>
          <a:xfrm>
            <a:off x="2151126" y="1607312"/>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put</a:t>
            </a:r>
            <a:endParaRPr lang="en-US" altLang="zh-CN" sz="2000" dirty="0"/>
          </a:p>
        </p:txBody>
      </p:sp>
      <p:sp>
        <p:nvSpPr>
          <p:cNvPr id="5" name="QB_6_AN.235_1#7edab581c.blank?vja=1&amp;pid=dc39941f0&amp;color=0,0,0&amp;vpa=112&amp;vtp=1"/>
          <p:cNvSpPr/>
          <p:nvPr/>
        </p:nvSpPr>
        <p:spPr>
          <a:xfrm>
            <a:off x="2773426" y="1620012"/>
            <a:ext cx="520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endParaRPr lang="en-US" altLang="zh-CN" sz="2000" dirty="0"/>
          </a:p>
        </p:txBody>
      </p:sp>
      <p:sp>
        <p:nvSpPr>
          <p:cNvPr id="6" name="QB_6_AN.236_1#7edab581c.blank?vja=1&amp;pid=dc39941f0&amp;color=0,0,0&amp;vpa=113&amp;vtp=1"/>
          <p:cNvSpPr/>
          <p:nvPr/>
        </p:nvSpPr>
        <p:spPr>
          <a:xfrm>
            <a:off x="3522726" y="1620012"/>
            <a:ext cx="534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lives</a:t>
            </a:r>
            <a:endParaRPr lang="en-US" altLang="zh-CN" sz="2000" dirty="0"/>
          </a:p>
        </p:txBody>
      </p:sp>
      <p:sp>
        <p:nvSpPr>
          <p:cNvPr id="7" name="QB_6_AN.237_1#7edab581c.blank?vja=1&amp;pid=dc39941f0&amp;color=0,0,0&amp;vpa=114&amp;vtp=1"/>
          <p:cNvSpPr/>
          <p:nvPr/>
        </p:nvSpPr>
        <p:spPr>
          <a:xfrm>
            <a:off x="4335526" y="1620012"/>
            <a:ext cx="31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8" name="QB_6_AN.238_1#7edab581c.blank?vja=1&amp;pid=dc39941f0&amp;color=0,0,0&amp;vpa=115&amp;vtp=1"/>
          <p:cNvSpPr/>
          <p:nvPr/>
        </p:nvSpPr>
        <p:spPr>
          <a:xfrm>
            <a:off x="4945126" y="1620012"/>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9" name="QB_6_AN.239_1#7edab581c.blank?vja=1&amp;pid=dc39941f0&amp;color=0,0,0&amp;vpa=116&amp;vtp=1"/>
          <p:cNvSpPr/>
          <p:nvPr/>
        </p:nvSpPr>
        <p:spPr>
          <a:xfrm>
            <a:off x="5605526" y="1620012"/>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line</a:t>
            </a:r>
            <a:endParaRPr lang="en-US" altLang="zh-CN" sz="2000" dirty="0"/>
          </a:p>
        </p:txBody>
      </p:sp>
      <p:sp>
        <p:nvSpPr>
          <p:cNvPr id="11" name="QB_6_AN.241_1#7edab581c.blank?vja=1&amp;pid=dc39941f0&amp;color=0,0,0&amp;vpa=117&amp;vtp=1"/>
          <p:cNvSpPr/>
          <p:nvPr/>
        </p:nvSpPr>
        <p:spPr>
          <a:xfrm>
            <a:off x="1252601" y="2369312"/>
            <a:ext cx="917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weighed</a:t>
            </a:r>
            <a:endParaRPr lang="en-US" altLang="zh-CN" sz="2000" dirty="0"/>
          </a:p>
        </p:txBody>
      </p:sp>
      <p:sp>
        <p:nvSpPr>
          <p:cNvPr id="12" name="QB_6_AN.242_1#7edab581c.blank?vja=1&amp;pid=dc39941f0&amp;color=0,0,0&amp;vpa=118&amp;vtp=1"/>
          <p:cNvSpPr/>
          <p:nvPr/>
        </p:nvSpPr>
        <p:spPr>
          <a:xfrm>
            <a:off x="2446401" y="2369312"/>
            <a:ext cx="31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2000" dirty="0"/>
          </a:p>
        </p:txBody>
      </p:sp>
      <p:sp>
        <p:nvSpPr>
          <p:cNvPr id="13" name="QB_6_AN.243_1#7edab581c.blank?vja=1&amp;pid=dc39941f0&amp;color=0,0,0&amp;vpa=119&amp;vtp=1"/>
          <p:cNvSpPr/>
          <p:nvPr/>
        </p:nvSpPr>
        <p:spPr>
          <a:xfrm>
            <a:off x="3081401" y="2382012"/>
            <a:ext cx="309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all</a:t>
            </a:r>
            <a:endParaRPr lang="en-US" altLang="zh-CN" sz="2000" dirty="0"/>
          </a:p>
        </p:txBody>
      </p:sp>
      <p:sp>
        <p:nvSpPr>
          <p:cNvPr id="14" name="QB_6_AN.244_1#7edab581c.blank?vja=1&amp;pid=dc39941f0&amp;color=0,0,0&amp;vpa=120&amp;vtp=1"/>
          <p:cNvSpPr/>
          <p:nvPr/>
        </p:nvSpPr>
        <p:spPr>
          <a:xfrm>
            <a:off x="3691001" y="2382012"/>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5" name="QB_6_AN.245_1#7edab581c.blank?vja=1&amp;pid=dc39941f0&amp;color=0,0,0&amp;vpa=121&amp;vtp=1"/>
          <p:cNvSpPr/>
          <p:nvPr/>
        </p:nvSpPr>
        <p:spPr>
          <a:xfrm>
            <a:off x="4351401" y="2382012"/>
            <a:ext cx="958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evidence</a:t>
            </a:r>
            <a:endParaRPr lang="en-US" altLang="zh-CN" sz="2000" dirty="0"/>
          </a:p>
        </p:txBody>
      </p:sp>
      <p:sp>
        <p:nvSpPr>
          <p:cNvPr id="17" name="QB_6_AN.247_1#7edab581c.blank?vja=1&amp;pid=dc39941f0&amp;color=0,0,0&amp;vpa=122&amp;vtp=1"/>
          <p:cNvSpPr/>
          <p:nvPr/>
        </p:nvSpPr>
        <p:spPr>
          <a:xfrm>
            <a:off x="782701" y="3144012"/>
            <a:ext cx="211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18" name="QB_6_AN.248_1#7edab581c.blank?vja=1&amp;pid=dc39941f0&amp;color=0,0,0&amp;vpa=123&amp;vtp=1"/>
          <p:cNvSpPr/>
          <p:nvPr/>
        </p:nvSpPr>
        <p:spPr>
          <a:xfrm>
            <a:off x="2667064" y="3144012"/>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label</a:t>
            </a:r>
            <a:endParaRPr lang="en-US" altLang="zh-CN" sz="2000" dirty="0"/>
          </a:p>
        </p:txBody>
      </p:sp>
      <p:sp>
        <p:nvSpPr>
          <p:cNvPr id="19" name="QB_6_AN.249_1#7edab581c.blank?vja=1&amp;pid=dc39941f0&amp;color=0,0,0&amp;vpa=124&amp;vtp=1"/>
          <p:cNvSpPr/>
          <p:nvPr/>
        </p:nvSpPr>
        <p:spPr>
          <a:xfrm>
            <a:off x="3543364" y="3144012"/>
            <a:ext cx="450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him</a:t>
            </a:r>
            <a:endParaRPr lang="en-US" altLang="zh-CN" sz="2000" dirty="0"/>
          </a:p>
        </p:txBody>
      </p:sp>
      <p:sp>
        <p:nvSpPr>
          <p:cNvPr id="20" name="QB_6_AN.250_1#7edab581c.blank?vja=1&amp;pid=dc39941f0&amp;color=0,0,0&amp;vpa=125&amp;vtp=1"/>
          <p:cNvSpPr/>
          <p:nvPr/>
        </p:nvSpPr>
        <p:spPr>
          <a:xfrm>
            <a:off x="4267264" y="3144012"/>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21" name="QB_6_BD.251_1#423f7b7ef?vja=1&amp;pid=dc39941f0&amp;color=0,0,0&amp;vtp=1"/>
          <p:cNvSpPr/>
          <p:nvPr/>
        </p:nvSpPr>
        <p:spPr>
          <a:xfrm>
            <a:off x="722376" y="3563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4.近来学校领导已经采取行动以响应预防青少年近视的倡议。（swing）</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short-sightedness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endParaRPr lang="en-US" altLang="zh-CN" sz="2000" dirty="0"/>
          </a:p>
        </p:txBody>
      </p:sp>
      <p:sp>
        <p:nvSpPr>
          <p:cNvPr id="22" name="QB_6_AN.252_1#423f7b7ef.blank?vja=1&amp;pid=dc39941f0&amp;color=0,0,0&amp;vpa=126&amp;vtp=1"/>
          <p:cNvSpPr/>
          <p:nvPr/>
        </p:nvSpPr>
        <p:spPr>
          <a:xfrm>
            <a:off x="2525395" y="3906647"/>
            <a:ext cx="536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endParaRPr lang="en-US" altLang="zh-CN" sz="2000" dirty="0"/>
          </a:p>
        </p:txBody>
      </p:sp>
      <p:sp>
        <p:nvSpPr>
          <p:cNvPr id="23" name="QB_6_AN.253_1#423f7b7ef.blank?vja=1&amp;pid=dc39941f0&amp;color=0,0,0&amp;vpa=127&amp;vtp=1"/>
          <p:cNvSpPr/>
          <p:nvPr/>
        </p:nvSpPr>
        <p:spPr>
          <a:xfrm>
            <a:off x="3377629" y="3893947"/>
            <a:ext cx="720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swung</a:t>
            </a:r>
            <a:endParaRPr lang="en-US" altLang="zh-CN" sz="2000" dirty="0"/>
          </a:p>
        </p:txBody>
      </p:sp>
      <p:sp>
        <p:nvSpPr>
          <p:cNvPr id="24" name="QB_6_AN.254_1#423f7b7ef.blank?vja=1&amp;pid=dc39941f0&amp;color=0,0,0&amp;vpa=128&amp;vtp=1"/>
          <p:cNvSpPr/>
          <p:nvPr/>
        </p:nvSpPr>
        <p:spPr>
          <a:xfrm>
            <a:off x="4458462" y="3906647"/>
            <a:ext cx="450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into</a:t>
            </a:r>
            <a:endParaRPr lang="en-US" altLang="zh-CN" sz="2000" dirty="0"/>
          </a:p>
        </p:txBody>
      </p:sp>
      <p:sp>
        <p:nvSpPr>
          <p:cNvPr id="25" name="QB_6_AN.255_1#423f7b7ef.blank?vja=1&amp;pid=dc39941f0&amp;color=0,0,0&amp;vpa=129&amp;vtp=1"/>
          <p:cNvSpPr/>
          <p:nvPr/>
        </p:nvSpPr>
        <p:spPr>
          <a:xfrm>
            <a:off x="5285296" y="3906647"/>
            <a:ext cx="676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action</a:t>
            </a:r>
            <a:endParaRPr lang="en-US" altLang="zh-CN" sz="2000" dirty="0"/>
          </a:p>
        </p:txBody>
      </p:sp>
      <p:sp>
        <p:nvSpPr>
          <p:cNvPr id="26" name="QB_6_BD.256_1#714bd2120?vja=1&amp;pid=dc39941f0&amp;color=0,0,0&amp;vtp=1"/>
          <p:cNvSpPr/>
          <p:nvPr/>
        </p:nvSpPr>
        <p:spPr>
          <a:xfrm>
            <a:off x="722376" y="4706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5.当谈及全球气温上升时，研究人员担心它可能会对地球上的生命产生的影响。</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2000" dirty="0"/>
          </a:p>
        </p:txBody>
      </p:sp>
      <p:sp>
        <p:nvSpPr>
          <p:cNvPr id="27" name="QB_6_AN.257_1#714bd2120.blank?vja=1&amp;pid=dc39941f0&amp;color=0,0,0&amp;vpa=130&amp;vtp=1"/>
          <p:cNvSpPr/>
          <p:nvPr/>
        </p:nvSpPr>
        <p:spPr>
          <a:xfrm>
            <a:off x="744601" y="5049647"/>
            <a:ext cx="663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28" name="QB_6_AN.258_1#714bd2120.blank?vja=1&amp;pid=dc39941f0&amp;color=0,0,0&amp;vpa=131&amp;vtp=1"/>
          <p:cNvSpPr/>
          <p:nvPr/>
        </p:nvSpPr>
        <p:spPr>
          <a:xfrm>
            <a:off x="1698752" y="5049647"/>
            <a:ext cx="196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29" name="QB_6_AN.259_1#714bd2120.blank?vja=1&amp;pid=dc39941f0&amp;color=0,0,0&amp;vpa=132&amp;vtp=1"/>
          <p:cNvSpPr/>
          <p:nvPr/>
        </p:nvSpPr>
        <p:spPr>
          <a:xfrm>
            <a:off x="2221103" y="5049647"/>
            <a:ext cx="704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comes</a:t>
            </a:r>
            <a:endParaRPr lang="en-US" altLang="zh-CN" sz="2000" dirty="0"/>
          </a:p>
        </p:txBody>
      </p:sp>
      <p:sp>
        <p:nvSpPr>
          <p:cNvPr id="30" name="QB_6_AN.260_1#714bd2120.blank?vja=1&amp;pid=dc39941f0&amp;color=0,0,0&amp;vpa=133&amp;vtp=1"/>
          <p:cNvSpPr/>
          <p:nvPr/>
        </p:nvSpPr>
        <p:spPr>
          <a:xfrm>
            <a:off x="3226054" y="5049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31" name="QB_6_AN.261_1#714bd2120.blank?vja=1&amp;pid=dc39941f0&amp;color=0,0,0&amp;vpa=134&amp;vtp=1"/>
          <p:cNvSpPr/>
          <p:nvPr/>
        </p:nvSpPr>
        <p:spPr>
          <a:xfrm>
            <a:off x="3748405" y="5049647"/>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32" name="QB_6_AN.262_1#714bd2120.blank?vja=1&amp;pid=dc39941f0&amp;color=0,0,0&amp;vpa=135&amp;vtp=1"/>
          <p:cNvSpPr/>
          <p:nvPr/>
        </p:nvSpPr>
        <p:spPr>
          <a:xfrm>
            <a:off x="4410456" y="5036947"/>
            <a:ext cx="17446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increasing/rising</a:t>
            </a:r>
            <a:endParaRPr lang="en-US" altLang="zh-CN" sz="2000" dirty="0"/>
          </a:p>
        </p:txBody>
      </p:sp>
      <p:sp>
        <p:nvSpPr>
          <p:cNvPr id="33" name="QB_6_AN.263_1#714bd2120.blank?vja=1&amp;pid=dc39941f0&amp;color=0,0,0&amp;vpa=136&amp;vtp=1"/>
          <p:cNvSpPr/>
          <p:nvPr/>
        </p:nvSpPr>
        <p:spPr>
          <a:xfrm>
            <a:off x="6444107" y="5036947"/>
            <a:ext cx="12668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temperature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7">
                                            <p:bg/>
                                          </p:spTgt>
                                        </p:tgtEl>
                                        <p:attrNameLst>
                                          <p:attrName>style.visibility</p:attrName>
                                        </p:attrNameLst>
                                      </p:cBhvr>
                                      <p:to>
                                        <p:strVal val="visible"/>
                                      </p:to>
                                    </p:set>
                                    <p:animEffect transition="in" filter="fade">
                                      <p:cBhvr>
                                        <p:cTn id="159" dur="500"/>
                                        <p:tgtEl>
                                          <p:spTgt spid="27">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xEl>
                                              <p:pRg st="0" end="0"/>
                                            </p:txEl>
                                          </p:spTgt>
                                        </p:tgtEl>
                                        <p:attrNameLst>
                                          <p:attrName>style.visibility</p:attrName>
                                        </p:attrNameLst>
                                      </p:cBhvr>
                                      <p:to>
                                        <p:strVal val="visible"/>
                                      </p:to>
                                    </p:set>
                                    <p:animEffect transition="in" filter="fade">
                                      <p:cBhvr>
                                        <p:cTn id="162" dur="500"/>
                                        <p:tgtEl>
                                          <p:spTgt spid="27">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8">
                                            <p:bg/>
                                          </p:spTgt>
                                        </p:tgtEl>
                                        <p:attrNameLst>
                                          <p:attrName>style.visibility</p:attrName>
                                        </p:attrNameLst>
                                      </p:cBhvr>
                                      <p:to>
                                        <p:strVal val="visible"/>
                                      </p:to>
                                    </p:set>
                                    <p:animEffect transition="in" filter="fade">
                                      <p:cBhvr>
                                        <p:cTn id="167" dur="500"/>
                                        <p:tgtEl>
                                          <p:spTgt spid="28">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8">
                                            <p:txEl>
                                              <p:pRg st="0" end="0"/>
                                            </p:txEl>
                                          </p:spTgt>
                                        </p:tgtEl>
                                        <p:attrNameLst>
                                          <p:attrName>style.visibility</p:attrName>
                                        </p:attrNameLst>
                                      </p:cBhvr>
                                      <p:to>
                                        <p:strVal val="visible"/>
                                      </p:to>
                                    </p:set>
                                    <p:animEffect transition="in" filter="fade">
                                      <p:cBhvr>
                                        <p:cTn id="170" dur="500"/>
                                        <p:tgtEl>
                                          <p:spTgt spid="28">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1">
                                            <p:bg/>
                                          </p:spTgt>
                                        </p:tgtEl>
                                        <p:attrNameLst>
                                          <p:attrName>style.visibility</p:attrName>
                                        </p:attrNameLst>
                                      </p:cBhvr>
                                      <p:to>
                                        <p:strVal val="visible"/>
                                      </p:to>
                                    </p:set>
                                    <p:animEffect transition="in" filter="fade">
                                      <p:cBhvr>
                                        <p:cTn id="191" dur="500"/>
                                        <p:tgtEl>
                                          <p:spTgt spid="31">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1">
                                            <p:txEl>
                                              <p:pRg st="0" end="0"/>
                                            </p:txEl>
                                          </p:spTgt>
                                        </p:tgtEl>
                                        <p:attrNameLst>
                                          <p:attrName>style.visibility</p:attrName>
                                        </p:attrNameLst>
                                      </p:cBhvr>
                                      <p:to>
                                        <p:strVal val="visible"/>
                                      </p:to>
                                    </p:set>
                                    <p:animEffect transition="in" filter="fade">
                                      <p:cBhvr>
                                        <p:cTn id="194" dur="500"/>
                                        <p:tgtEl>
                                          <p:spTgt spid="31">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2">
                                            <p:bg/>
                                          </p:spTgt>
                                        </p:tgtEl>
                                        <p:attrNameLst>
                                          <p:attrName>style.visibility</p:attrName>
                                        </p:attrNameLst>
                                      </p:cBhvr>
                                      <p:to>
                                        <p:strVal val="visible"/>
                                      </p:to>
                                    </p:set>
                                    <p:animEffect transition="in" filter="fade">
                                      <p:cBhvr>
                                        <p:cTn id="199" dur="500"/>
                                        <p:tgtEl>
                                          <p:spTgt spid="32">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2">
                                            <p:txEl>
                                              <p:pRg st="0" end="0"/>
                                            </p:txEl>
                                          </p:spTgt>
                                        </p:tgtEl>
                                        <p:attrNameLst>
                                          <p:attrName>style.visibility</p:attrName>
                                        </p:attrNameLst>
                                      </p:cBhvr>
                                      <p:to>
                                        <p:strVal val="visible"/>
                                      </p:to>
                                    </p:set>
                                    <p:animEffect transition="in" filter="fade">
                                      <p:cBhvr>
                                        <p:cTn id="202" dur="500"/>
                                        <p:tgtEl>
                                          <p:spTgt spid="32">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1" grpId="0" animBg="1" build="p"/>
      <p:bldP spid="12" grpId="0" animBg="1" build="p"/>
      <p:bldP spid="13" grpId="0" animBg="1" build="p"/>
      <p:bldP spid="14" grpId="0" animBg="1" build="p"/>
      <p:bldP spid="15" grpId="0" animBg="1" build="p"/>
      <p:bldP spid="17" grpId="0" animBg="1" build="p"/>
      <p:bldP spid="18" grpId="0" animBg="1" build="p"/>
      <p:bldP spid="19" grpId="0" animBg="1" build="p"/>
      <p:bldP spid="20" grpId="0" animBg="1" build="p"/>
      <p:bldP spid="22" grpId="0" animBg="1" build="p"/>
      <p:bldP spid="23" grpId="0" animBg="1" build="p"/>
      <p:bldP spid="24" grpId="0" animBg="1" build="p"/>
      <p:bldP spid="25" grpId="0" animBg="1" build="p"/>
      <p:bldP spid="27" grpId="0" animBg="1" build="p"/>
      <p:bldP spid="28" grpId="0" animBg="1" build="p"/>
      <p:bldP spid="29" grpId="0" animBg="1" build="p"/>
      <p:bldP spid="30" grpId="0" animBg="1" build="p"/>
      <p:bldP spid="31" grpId="0" animBg="1" build="p"/>
      <p:bldP spid="32" grpId="0" animBg="1" build="p"/>
      <p:bldP spid="3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b6ca50d29?vja=1&amp;pid=f0daa0665&amp;color=0,0,0&amp;vtp=1&amp;bt=1"/>
          <p:cNvSpPr/>
          <p:nvPr/>
        </p:nvSpPr>
        <p:spPr>
          <a:xfrm>
            <a:off x="722376" y="896112"/>
            <a:ext cx="10753344" cy="1113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just"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1.What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couldn’t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understand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fewer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fewer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students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showed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interest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lessons.</a:t>
            </a:r>
            <a:endParaRPr lang="en-US" altLang="zh-CN" sz="2000" dirty="0"/>
          </a:p>
        </p:txBody>
      </p:sp>
      <p:sp>
        <p:nvSpPr>
          <p:cNvPr id="4" name="QB_6_AN.265_1#b6ca50d29.blank?vja=1&amp;pid=f0daa0665&amp;color=0,0,0&amp;vpa=137&amp;vtp=1"/>
          <p:cNvSpPr/>
          <p:nvPr/>
        </p:nvSpPr>
        <p:spPr>
          <a:xfrm>
            <a:off x="5079619" y="1226312"/>
            <a:ext cx="495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why</a:t>
            </a:r>
            <a:endParaRPr lang="en-US" altLang="zh-CN" sz="2000" dirty="0"/>
          </a:p>
        </p:txBody>
      </p:sp>
      <p:sp>
        <p:nvSpPr>
          <p:cNvPr id="5" name="QB_6_AS.266_1#bdf282667?vja=1&amp;pid=f0daa0665&amp;color=0,0,0&amp;vtp=1"/>
          <p:cNvSpPr/>
          <p:nvPr/>
        </p:nvSpPr>
        <p:spPr>
          <a:xfrm>
            <a:off x="722376" y="20872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句意为：她无法理解的是为什么越来越少的学生对她的课感兴趣。设空处引导表语从句，在从句中作状语，表示“为什么”，应用why引导该从句。故填why。</a:t>
            </a:r>
            <a:endParaRPr lang="en-US" altLang="zh-CN" sz="2200" dirty="0"/>
          </a:p>
        </p:txBody>
      </p:sp>
      <p:sp>
        <p:nvSpPr>
          <p:cNvPr id="6" name="QB_6_BD.267_1#2a513bc55?vja=1&amp;pid=f0daa0665&amp;color=0,0,0&amp;vtp=1"/>
          <p:cNvSpPr/>
          <p:nvPr/>
        </p:nvSpPr>
        <p:spPr>
          <a:xfrm>
            <a:off x="722376" y="28977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endParaRPr lang="en-US" altLang="zh-CN" sz="2000" dirty="0"/>
          </a:p>
        </p:txBody>
      </p:sp>
      <p:sp>
        <p:nvSpPr>
          <p:cNvPr id="7" name="QB_6_AN.268_1#2a513bc55.blank?vja=1&amp;pid=f0daa0665&amp;color=0,0,0&amp;vpa=138&amp;vtp=1"/>
          <p:cNvSpPr/>
          <p:nvPr/>
        </p:nvSpPr>
        <p:spPr>
          <a:xfrm>
            <a:off x="3438589" y="2859659"/>
            <a:ext cx="874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whether</a:t>
            </a:r>
            <a:endParaRPr lang="en-US" altLang="zh-CN" sz="2000" dirty="0"/>
          </a:p>
        </p:txBody>
      </p:sp>
      <p:sp>
        <p:nvSpPr>
          <p:cNvPr id="8" name="QB_6_AS.269_1#2a513bc55?vja=1&amp;pid=f0daa0665&amp;color=0,0,0&amp;vtp=1"/>
          <p:cNvSpPr/>
          <p:nvPr/>
        </p:nvSpPr>
        <p:spPr>
          <a:xfrm>
            <a:off x="722376" y="33224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句意为：这种药对人体是否会有效还有待观察。It在此句中是形式主语，设空处引导主语从句；根据句意和or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not可知，此处表示“是否”，应用whether引导该从句。</a:t>
            </a:r>
            <a:endParaRPr lang="en-US" altLang="zh-CN" sz="2200" dirty="0"/>
          </a:p>
        </p:txBody>
      </p:sp>
      <p:sp>
        <p:nvSpPr>
          <p:cNvPr id="9" name="QB_6_BD.270_1#53870a0ea?vja=1&amp;pid=f0daa0665&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Joseph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endParaRPr lang="en-US" altLang="zh-CN" sz="2000" dirty="0"/>
          </a:p>
        </p:txBody>
      </p:sp>
      <p:sp>
        <p:nvSpPr>
          <p:cNvPr id="10" name="QB_6_AN.271_1#53870a0ea.blank?vja=1&amp;pid=f0daa0665&amp;color=0,0,0&amp;vpa=139&amp;vtp=1"/>
          <p:cNvSpPr/>
          <p:nvPr/>
        </p:nvSpPr>
        <p:spPr>
          <a:xfrm>
            <a:off x="6419914" y="4078859"/>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11" name="QB_6_AS.272_1#53870a0ea?vja=1&amp;pid=f0daa0665&amp;color=0,0,0&amp;vtp=1"/>
          <p:cNvSpPr/>
          <p:nvPr/>
        </p:nvSpPr>
        <p:spPr>
          <a:xfrm>
            <a:off x="722376" y="4541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句意为：为了使约瑟夫教授所说的成真，学生们完成了这项实验。设空处引导宾语从句，在从句中作宾语，意为“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的东西”，应用what引导该从句。故填what。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272_2#53870a0ea?vja=1&amp;pid=f0daa0665&amp;color=0,0,0&amp;mp=1&amp;vtp=1&amp;bt=1"/>
          <p:cNvSpPr/>
          <p:nvPr/>
        </p:nvSpPr>
        <p:spPr>
          <a:xfrm>
            <a:off x="722376" y="900000"/>
            <a:ext cx="10753344" cy="3014853"/>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what引导名词性从句时的含义</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（1）表示“什么；什么事”。如：Nobody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next.没有人知道接下来将会发生什么事。（2）表示“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的样子”。如：He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was.他不再是以前的那个样子。（3）表示“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的数量或数目”。如：Our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double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ago.我们现在的收入是十年前的两倍。（4）表示“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的时间”。如：After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smile.似乎过了好久他才苦笑着出来。（5）表示“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的地方”。如：In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1492,</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Columbus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reached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America.1492年哥伦布到达了现在被称为美洲的地方。（6）表示“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的东西”。如：Show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bought.给我看看你买的东西。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3_1#4b6c08eff?vja=1&amp;pid=f0daa066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obtained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evidence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endParaRPr lang="en-US" altLang="zh-CN" sz="2000" dirty="0"/>
          </a:p>
        </p:txBody>
      </p:sp>
      <p:sp>
        <p:nvSpPr>
          <p:cNvPr id="3" name="QB_6_AN.274_1#4b6c08eff.blank?vja=1&amp;pid=f0daa0665&amp;color=0,0,0&amp;vpa=140&amp;vtp=1"/>
          <p:cNvSpPr/>
          <p:nvPr/>
        </p:nvSpPr>
        <p:spPr>
          <a:xfrm>
            <a:off x="5365814" y="858013"/>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4" name="QB_6_AS.275_1#4b6c08eff?vja=1&amp;pid=f0daa0665&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句意为：科学家们已经获得了更多的证据，证明塑料正在设法进入人的身体。设空处引导同位语从句，该从句解释说明evidence的内容，句意完整，且不缺任何成分，应用that引导该从句。故填that。</a:t>
            </a:r>
            <a:endParaRPr lang="en-US" altLang="zh-CN" sz="2200" dirty="0"/>
          </a:p>
        </p:txBody>
      </p:sp>
      <p:sp>
        <p:nvSpPr>
          <p:cNvPr id="5" name="QB_6_BD.276_1#4f4cd6f96?vja=1&amp;pid=f0daa0665&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endParaRPr lang="en-US" altLang="zh-CN" sz="2000" dirty="0"/>
          </a:p>
        </p:txBody>
      </p:sp>
      <p:sp>
        <p:nvSpPr>
          <p:cNvPr id="6" name="QB_6_AN.277_1#4f4cd6f96.blank?vja=1&amp;pid=f0daa0665&amp;color=0,0,0&amp;vpa=141&amp;vtp=1"/>
          <p:cNvSpPr/>
          <p:nvPr/>
        </p:nvSpPr>
        <p:spPr>
          <a:xfrm>
            <a:off x="7926451" y="24659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7" name="QB_6_AS.278_1#4f4cd6f96?vja=1&amp;pid=f0daa0665&amp;color=0,0,0&amp;vtp=1"/>
          <p:cNvSpPr/>
          <p:nvPr/>
        </p:nvSpPr>
        <p:spPr>
          <a:xfrm>
            <a:off x="722376" y="2928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句意为：学生在大学所做的事情似乎比他们所去的地方重要得多。设空处引导宾语从句，在从句中作状语，表示地点，应用where引导该从句。故填where。</a:t>
            </a:r>
            <a:endParaRPr lang="en-US" altLang="zh-CN" sz="2200" dirty="0"/>
          </a:p>
        </p:txBody>
      </p:sp>
      <p:sp>
        <p:nvSpPr>
          <p:cNvPr id="8" name="QB_6_BD.279_1#ccbda67bb?vja=1&amp;pid=f0daa0665&amp;color=0,0,0&amp;vtp=1"/>
          <p:cNvSpPr/>
          <p:nvPr/>
        </p:nvSpPr>
        <p:spPr>
          <a:xfrm>
            <a:off x="722376" y="37382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winner.</a:t>
            </a:r>
            <a:endParaRPr lang="en-US" altLang="zh-CN" sz="2000" dirty="0"/>
          </a:p>
        </p:txBody>
      </p:sp>
      <p:sp>
        <p:nvSpPr>
          <p:cNvPr id="9" name="QB_6_AN.280_1#ccbda67bb.blank?vja=1&amp;pid=f0daa0665&amp;color=0,0,0&amp;vpa=142&amp;vtp=1"/>
          <p:cNvSpPr/>
          <p:nvPr/>
        </p:nvSpPr>
        <p:spPr>
          <a:xfrm>
            <a:off x="7948613" y="3700145"/>
            <a:ext cx="931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whoever</a:t>
            </a:r>
            <a:endParaRPr lang="en-US" altLang="zh-CN" sz="2000" dirty="0"/>
          </a:p>
        </p:txBody>
      </p:sp>
      <p:sp>
        <p:nvSpPr>
          <p:cNvPr id="10" name="QB_6_AS.281_1#ccbda67bb?vja=1&amp;pid=f0daa0665&amp;color=0,0,0&amp;vtp=1"/>
          <p:cNvSpPr/>
          <p:nvPr/>
        </p:nvSpPr>
        <p:spPr>
          <a:xfrm>
            <a:off x="722376" y="4541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句意为：有100多名学生报名参加比赛，得分最多的就是获胜者。分析句子成分可知，</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points是主语从句，从句中缺少主语，根据语境可知，此处强调符合条件的所有人，而非特定某个人，故填whoever。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2_1#9f5aeb6d5?vja=1&amp;pid=f0daa066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out-of-this-world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a:t>
            </a:r>
            <a:endParaRPr lang="en-US" altLang="zh-CN" sz="2000" dirty="0"/>
          </a:p>
        </p:txBody>
      </p:sp>
      <p:sp>
        <p:nvSpPr>
          <p:cNvPr id="3" name="QB_6_AN.283_1#9f5aeb6d5.blank?vja=1&amp;pid=f0daa0665&amp;color=0,0,0&amp;vpa=143&amp;vtp=1"/>
          <p:cNvSpPr/>
          <p:nvPr/>
        </p:nvSpPr>
        <p:spPr>
          <a:xfrm>
            <a:off x="1036701" y="858013"/>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4" name="QB_6_AS.284_1#9f5aeb6d5?vja=1&amp;pid=f0daa0665&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句意为：使这次经历如此激动人心的是令人惊叹的景色。设空处引导主语从句，在从句中作主语，表示“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的东西”，应用what引导该从句。故填What。</a:t>
            </a:r>
            <a:endParaRPr lang="en-US" altLang="zh-CN" sz="2200" dirty="0"/>
          </a:p>
        </p:txBody>
      </p:sp>
      <p:sp>
        <p:nvSpPr>
          <p:cNvPr id="5" name="QB_6_BD.285_1#c19a66ad0?vja=1&amp;pid=f0daa0665&amp;color=0,0,0&amp;vtp=1"/>
          <p:cNvSpPr/>
          <p:nvPr/>
        </p:nvSpPr>
        <p:spPr>
          <a:xfrm>
            <a:off x="722376" y="2115947"/>
            <a:ext cx="10753344" cy="1113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3,000-year-old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jiaguwen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endParaRPr lang="en-US" altLang="zh-CN" sz="2000" dirty="0"/>
          </a:p>
        </p:txBody>
      </p:sp>
      <p:sp>
        <p:nvSpPr>
          <p:cNvPr id="6" name="QB_6_AN.286_1#c19a66ad0.blank?vja=1&amp;pid=f0daa0665&amp;color=0,0,0&amp;vpa=144&amp;vtp=1"/>
          <p:cNvSpPr/>
          <p:nvPr/>
        </p:nvSpPr>
        <p:spPr>
          <a:xfrm>
            <a:off x="3564636" y="2458847"/>
            <a:ext cx="495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how</a:t>
            </a:r>
            <a:endParaRPr lang="en-US" altLang="zh-CN" sz="2000" dirty="0"/>
          </a:p>
        </p:txBody>
      </p:sp>
      <p:sp>
        <p:nvSpPr>
          <p:cNvPr id="7" name="QB_6_AS.287_1#c19a66ad0?vja=1&amp;pid=f0daa0665&amp;color=0,0,0&amp;vtp=1"/>
          <p:cNvSpPr/>
          <p:nvPr/>
        </p:nvSpPr>
        <p:spPr>
          <a:xfrm>
            <a:off x="722376" y="3306445"/>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些有三千年历史的符号——甲骨文，被刻在龟甲或兽骨上，可以让我们了解古代中国人如何看待周围的世界，以及他们伟大的创造力。分析句子成分可知，此处引导宾语从句，此处表示“如何”，应用how引导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8_1#5570f6103?vja=1&amp;pid=f0daa0665&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2000" dirty="0"/>
          </a:p>
        </p:txBody>
      </p:sp>
      <p:sp>
        <p:nvSpPr>
          <p:cNvPr id="3" name="QB_6_AN.289_1#5570f6103.blank?vja=1&amp;pid=f0daa0665&amp;color=0,0,0&amp;mp=1&amp;vpa=145&amp;vtp=1"/>
          <p:cNvSpPr/>
          <p:nvPr/>
        </p:nvSpPr>
        <p:spPr>
          <a:xfrm>
            <a:off x="4141851" y="858013"/>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4" name="QB_6_AS.290_1#5570f6103?vja=1&amp;pid=f0daa0665&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句意为：他们想清楚地表明，历史遗址是文化的重要组成部分。句中it为形式宾语，设空处引导宾语从句，从句句意完整，且不缺任何成分，应用that引导该从句。故填that。</a:t>
            </a:r>
            <a:endParaRPr lang="en-US" altLang="zh-CN" sz="2200" dirty="0"/>
          </a:p>
        </p:txBody>
      </p:sp>
      <p:sp>
        <p:nvSpPr>
          <p:cNvPr id="5" name="QB_6_BD.291_1#ec5104085?vja=1&amp;pid=f0daa0665&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endParaRPr lang="en-US" altLang="zh-CN" sz="2000" dirty="0"/>
          </a:p>
        </p:txBody>
      </p:sp>
      <p:sp>
        <p:nvSpPr>
          <p:cNvPr id="6" name="QB_6_AN.292_1#ec5104085.blank?vja=1&amp;pid=f0daa0665&amp;color=0,0,0&amp;vpa=146&amp;vtp=1"/>
          <p:cNvSpPr/>
          <p:nvPr/>
        </p:nvSpPr>
        <p:spPr>
          <a:xfrm>
            <a:off x="3565589" y="2084959"/>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7" name="QB_6_AS.293_1#ec5104085?vja=1&amp;pid=f0daa0665&amp;color=0,0,0&amp;vtp=1"/>
          <p:cNvSpPr/>
          <p:nvPr/>
        </p:nvSpPr>
        <p:spPr>
          <a:xfrm>
            <a:off x="722376" y="25477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句意为：没有人知道昨晚这里发生了什么。设空处引导同位语从句，该从句解释说明idea的具体内容，从句缺少主语，意为“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的事情”，应用what引导该从句。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fe8e13300?vja=1&amp;pid=b4b27a3e3&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superior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endParaRPr lang="en-US" altLang="zh-CN" sz="2000" dirty="0"/>
          </a:p>
        </p:txBody>
      </p:sp>
      <p:sp>
        <p:nvSpPr>
          <p:cNvPr id="3" name="QB_6_AN.11_1#fe8e13300.blank?vja=1&amp;pid=b4b27a3e3&amp;color=0,0,0&amp;vpa=4&amp;vtp=1"/>
          <p:cNvSpPr/>
          <p:nvPr/>
        </p:nvSpPr>
        <p:spPr>
          <a:xfrm>
            <a:off x="7270814" y="858013"/>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4" name="QB_6_AS.12_1#fe8e13300?vja=1&amp;pid=b4b27a3e3&amp;color=0,0,0&amp;vtp=1"/>
          <p:cNvSpPr/>
          <p:nvPr/>
        </p:nvSpPr>
        <p:spPr>
          <a:xfrm>
            <a:off x="722376" y="12743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句意为：新方法比旧方法好，这毫无疑问。be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superior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意为“比</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优越”。故填to。</a:t>
            </a:r>
            <a:endParaRPr lang="en-US" altLang="zh-CN" sz="2200" dirty="0"/>
          </a:p>
        </p:txBody>
      </p:sp>
      <p:sp>
        <p:nvSpPr>
          <p:cNvPr id="5" name="QB_6_BD.13_1#1c7264aea?vja=1&amp;pid=b4b27a3e3&amp;color=0,0,0&amp;vtp=1"/>
          <p:cNvSpPr/>
          <p:nvPr/>
        </p:nvSpPr>
        <p:spPr>
          <a:xfrm>
            <a:off x="722376" y="166706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endParaRPr lang="en-US" altLang="zh-CN" sz="2000" dirty="0"/>
          </a:p>
        </p:txBody>
      </p:sp>
      <p:sp>
        <p:nvSpPr>
          <p:cNvPr id="6" name="QB_6_AN.14_1#1c7264aea.blank?vja=1&amp;pid=b4b27a3e3&amp;color=0,0,0&amp;vpa=5&amp;vtp=1"/>
          <p:cNvSpPr/>
          <p:nvPr/>
        </p:nvSpPr>
        <p:spPr>
          <a:xfrm>
            <a:off x="11039539" y="1628965"/>
            <a:ext cx="31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7" name="QB_6_AS.15_1#1c7264aea?vja=1&amp;pid=b4b27a3e3&amp;color=0,0,0&amp;vtp=1"/>
          <p:cNvSpPr/>
          <p:nvPr/>
        </p:nvSpPr>
        <p:spPr>
          <a:xfrm>
            <a:off x="722376" y="24715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句意为：手术室外这位母亲看起来非常担忧，因为医生正在给她的儿子做手术。operate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为固定搭配，意为“给某人做手术”。故填on。</a:t>
            </a:r>
            <a:endParaRPr lang="en-US" altLang="zh-CN" sz="2200" dirty="0"/>
          </a:p>
        </p:txBody>
      </p:sp>
      <p:sp>
        <p:nvSpPr>
          <p:cNvPr id="8" name="QB_6_BD.16_1#f8ef2afb5?vja=1&amp;pid=b4b27a3e3&amp;color=0,0,0&amp;vtp=1"/>
          <p:cNvSpPr/>
          <p:nvPr/>
        </p:nvSpPr>
        <p:spPr>
          <a:xfrm>
            <a:off x="722376" y="32787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Wardell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（hire）.</a:t>
            </a:r>
            <a:endParaRPr lang="en-US" altLang="zh-CN" sz="2000" dirty="0"/>
          </a:p>
        </p:txBody>
      </p:sp>
      <p:sp>
        <p:nvSpPr>
          <p:cNvPr id="9" name="QB_6_AN.17_1#f8ef2afb5.blank?vja=1&amp;pid=b4b27a3e3&amp;color=0,0,0&amp;vpa=6&amp;vtp=1"/>
          <p:cNvSpPr/>
          <p:nvPr/>
        </p:nvSpPr>
        <p:spPr>
          <a:xfrm>
            <a:off x="8125206" y="3240659"/>
            <a:ext cx="110013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hired</a:t>
            </a:r>
            <a:endParaRPr lang="en-US" altLang="zh-CN" sz="2000" dirty="0"/>
          </a:p>
        </p:txBody>
      </p:sp>
      <p:sp>
        <p:nvSpPr>
          <p:cNvPr id="10" name="QB_6_AS.18_1#f8ef2afb5?vja=1&amp;pid=b4b27a3e3&amp;color=0,0,0&amp;vtp=1"/>
          <p:cNvSpPr/>
          <p:nvPr/>
        </p:nvSpPr>
        <p:spPr>
          <a:xfrm>
            <a:off x="722376" y="37034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当沃德尔参加面试时，他的表现令人印象深刻，因此他被录用了。设空处作and后的并列分句的谓语，hire与主语he之间为被动关系；本句讲述过去发生的事情，应用一般过去时；主语为第三人称单数，助动词用was。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hired。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94_1#f92facfe6?vja=1&amp;pid=08348a1be&amp;color=0,0,0&amp;vtp=1&amp;bt=1"/>
          <p:cNvSpPr/>
          <p:nvPr/>
        </p:nvSpPr>
        <p:spPr>
          <a:xfrm>
            <a:off x="722376" y="896112"/>
            <a:ext cx="10753344" cy="3390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Dickson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Overseas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organization.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non-profit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organizations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agencies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a:t>
            </a:r>
            <a:endParaRPr lang="en-US" altLang="zh-CN" sz="2000" dirty="0"/>
          </a:p>
        </p:txBody>
      </p:sp>
      <p:sp>
        <p:nvSpPr>
          <p:cNvPr id="3" name="QM_6_AN.295_1#f92facfe6.blank?vja=1&amp;pid=08348a1be&amp;color=0,0,0&amp;vpa=147&amp;vtp=1"/>
          <p:cNvSpPr/>
          <p:nvPr/>
        </p:nvSpPr>
        <p:spPr>
          <a:xfrm>
            <a:off x="9397238" y="1239012"/>
            <a:ext cx="706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whose</a:t>
            </a:r>
            <a:endParaRPr lang="en-US" altLang="zh-CN" sz="2000" dirty="0"/>
          </a:p>
        </p:txBody>
      </p:sp>
      <p:sp>
        <p:nvSpPr>
          <p:cNvPr id="4" name="QM_6_AN.296_1#f92facfe6.blank?vja=1&amp;pid=08348a1be&amp;color=0,0,0&amp;vpa=148&amp;vtp=1"/>
          <p:cNvSpPr/>
          <p:nvPr/>
        </p:nvSpPr>
        <p:spPr>
          <a:xfrm>
            <a:off x="3393885" y="1607312"/>
            <a:ext cx="944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arranged</a:t>
            </a:r>
            <a:endParaRPr lang="en-US" altLang="zh-CN" sz="2000" dirty="0"/>
          </a:p>
        </p:txBody>
      </p:sp>
      <p:sp>
        <p:nvSpPr>
          <p:cNvPr id="5" name="QM_6_AN.297_1#f92facfe6.blank?vja=1&amp;pid=08348a1be&amp;color=0,0,0&amp;vpa=149&amp;vtp=1"/>
          <p:cNvSpPr/>
          <p:nvPr/>
        </p:nvSpPr>
        <p:spPr>
          <a:xfrm>
            <a:off x="6025960" y="2382012"/>
            <a:ext cx="889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founded</a:t>
            </a:r>
            <a:endParaRPr lang="en-US" altLang="zh-CN" sz="2000" dirty="0"/>
          </a:p>
        </p:txBody>
      </p:sp>
      <p:sp>
        <p:nvSpPr>
          <p:cNvPr id="6" name="QM_6_AN.298_1#f92facfe6.blank?vja=1&amp;pid=08348a1be&amp;color=0,0,0&amp;vpa=150&amp;vtp=1"/>
          <p:cNvSpPr/>
          <p:nvPr/>
        </p:nvSpPr>
        <p:spPr>
          <a:xfrm>
            <a:off x="10736898" y="2763012"/>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7" name="QM_6_AN.299_1#f92facfe6.blank?vja=1&amp;pid=08348a1be&amp;color=0,0,0&amp;vpa=151&amp;vtp=1"/>
          <p:cNvSpPr/>
          <p:nvPr/>
        </p:nvSpPr>
        <p:spPr>
          <a:xfrm>
            <a:off x="8143367" y="3144012"/>
            <a:ext cx="13112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involved</a:t>
            </a:r>
            <a:endParaRPr lang="en-US" altLang="zh-CN" sz="2000" dirty="0"/>
          </a:p>
        </p:txBody>
      </p:sp>
      <p:sp>
        <p:nvSpPr>
          <p:cNvPr id="8" name="QM_6_AN.300_1#f92facfe6.blank?vja=1&amp;pid=08348a1be&amp;color=0,0,0&amp;vpa=152&amp;vtp=1"/>
          <p:cNvSpPr/>
          <p:nvPr/>
        </p:nvSpPr>
        <p:spPr>
          <a:xfrm>
            <a:off x="5721414" y="3512312"/>
            <a:ext cx="942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typically</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Effect transition="in" filter="fade">
                                      <p:cBhvr>
                                        <p:cTn id="17" dur="500"/>
                                        <p:tgtEl>
                                          <p:spTgt spid="5">
                                            <p:bg/>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500"/>
                                        <p:tgtEl>
                                          <p:spTgt spid="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Effect transition="in" filter="fade">
                                      <p:cBhvr>
                                        <p:cTn id="25" dur="500"/>
                                        <p:tgtEl>
                                          <p:spTgt spid="6">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Effect transition="in" filter="fade">
                                      <p:cBhvr>
                                        <p:cTn id="30" dur="500"/>
                                        <p:tgtEl>
                                          <p:spTgt spid="7">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animEffect transition="in" filter="fade">
                                      <p:cBhvr>
                                        <p:cTn id="35"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01_1#f92facfe6?vja=1&amp;pid=08348a1be&amp;color=0,0,0&amp;mp=1&amp;vtp=1&amp;bt=1"/>
          <p:cNvSpPr/>
          <p:nvPr/>
        </p:nvSpPr>
        <p:spPr>
          <a:xfrm>
            <a:off x="722376" y="900000"/>
            <a:ext cx="10753344" cy="3009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voluntarily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urban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urban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urban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urban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alternative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6_AN.302_1#f92facfe6.blank?vja=1&amp;pid=08348a1be&amp;color=0,0,0&amp;mp=1&amp;vpa=153&amp;vtp=1"/>
          <p:cNvSpPr/>
          <p:nvPr/>
        </p:nvSpPr>
        <p:spPr>
          <a:xfrm>
            <a:off x="3579241" y="1242900"/>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4" name="QM_6_AN.303_1#f92facfe6.blank?vja=1&amp;pid=08348a1be&amp;color=0,0,0&amp;mp=1&amp;vpa=154&amp;vtp=1"/>
          <p:cNvSpPr/>
          <p:nvPr/>
        </p:nvSpPr>
        <p:spPr>
          <a:xfrm>
            <a:off x="6270689" y="1623900"/>
            <a:ext cx="1182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individuals</a:t>
            </a:r>
            <a:endParaRPr lang="en-US" altLang="zh-CN" sz="2000" dirty="0"/>
          </a:p>
        </p:txBody>
      </p:sp>
      <p:sp>
        <p:nvSpPr>
          <p:cNvPr id="5" name="QM_6_AN.304_1#f92facfe6.blank?vja=1&amp;pid=08348a1be&amp;color=0,0,0&amp;mp=1&amp;vpa=155&amp;vtp=1"/>
          <p:cNvSpPr/>
          <p:nvPr/>
        </p:nvSpPr>
        <p:spPr>
          <a:xfrm>
            <a:off x="985901" y="3147900"/>
            <a:ext cx="13382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volunteer</a:t>
            </a:r>
            <a:endParaRPr lang="en-US" altLang="zh-CN" sz="2000" dirty="0"/>
          </a:p>
        </p:txBody>
      </p:sp>
      <p:sp>
        <p:nvSpPr>
          <p:cNvPr id="6" name="QM_6_AN.305_1#f92facfe6.blank?vja=1&amp;pid=08348a1be&amp;color=0,0,0&amp;mp=1&amp;vpa=156&amp;vtp=1"/>
          <p:cNvSpPr/>
          <p:nvPr/>
        </p:nvSpPr>
        <p:spPr>
          <a:xfrm>
            <a:off x="8640826" y="3528900"/>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7" name="QM_6_EX.306_1#f92facfe6?vja=1&amp;pid=08348a1be&amp;color=0,0,0&amp;vtp=1"/>
          <p:cNvSpPr/>
          <p:nvPr/>
        </p:nvSpPr>
        <p:spPr>
          <a:xfrm>
            <a:off x="722376" y="3950222"/>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本文是一篇说明文。文章主要介绍了义工旅行的起源和具体的活动内容，并说明义工旅行越来越受欢迎。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07_1#df4282e71?vja=1&amp;pid=f92facfe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308_1#df4282e71.blank?vja=1&amp;pid=f92facfe6&amp;color=0,0,0&amp;vpa=157&amp;vtp=1"/>
          <p:cNvSpPr/>
          <p:nvPr/>
        </p:nvSpPr>
        <p:spPr>
          <a:xfrm>
            <a:off x="1049401" y="858013"/>
            <a:ext cx="706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whose</a:t>
            </a:r>
            <a:endParaRPr lang="en-US" altLang="zh-CN" sz="2000" dirty="0"/>
          </a:p>
        </p:txBody>
      </p:sp>
      <p:sp>
        <p:nvSpPr>
          <p:cNvPr id="4" name="QB_7_AS.309_1#df4282e71?vja=1&amp;pid=f92facfe6&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句意为：志愿者旅行也称义工旅行，指去旅行，这种旅行的目的是参与安排好的服务机会，回馈当地社区并有所作为。分析句子结构可知，设空处引导定语从句，先行词为a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trip，关系词和purpose之间为所属关系，故用whose引导该从句。故填whose。</a:t>
            </a:r>
            <a:endParaRPr lang="en-US" altLang="zh-CN" sz="2200" dirty="0"/>
          </a:p>
        </p:txBody>
      </p:sp>
      <p:sp>
        <p:nvSpPr>
          <p:cNvPr id="5" name="QB_7_BD.310_1#042a9f0ea?vja=1&amp;pid=f92facfe6&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311_1#042a9f0ea.blank?vja=1&amp;pid=f92facfe6&amp;color=0,0,0&amp;vpa=158&amp;vtp=1"/>
          <p:cNvSpPr/>
          <p:nvPr/>
        </p:nvSpPr>
        <p:spPr>
          <a:xfrm>
            <a:off x="1049401" y="2453259"/>
            <a:ext cx="944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arranged</a:t>
            </a:r>
            <a:endParaRPr lang="en-US" altLang="zh-CN" sz="2000" dirty="0"/>
          </a:p>
        </p:txBody>
      </p:sp>
      <p:sp>
        <p:nvSpPr>
          <p:cNvPr id="7" name="QB_7_AS.312_1#042a9f0ea?vja=1&amp;pid=f92facfe6&amp;color=0,0,0&amp;vtp=1"/>
          <p:cNvSpPr/>
          <p:nvPr/>
        </p:nvSpPr>
        <p:spPr>
          <a:xfrm>
            <a:off x="722376" y="2928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句意见上一题解析。设空处作定语，修饰service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opportunity,动词arrange与被修饰词之间为逻辑上的被动关系，应用过去分词形式，意为“被安排的”。故填arranged。</a:t>
            </a:r>
            <a:endParaRPr lang="en-US" altLang="zh-CN" sz="2200" dirty="0"/>
          </a:p>
        </p:txBody>
      </p:sp>
      <p:sp>
        <p:nvSpPr>
          <p:cNvPr id="8" name="QB_7_BD.313_1#9451031df?vja=1&amp;pid=f92facfe6&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7_AN.314_1#9451031df.blank?vja=1&amp;pid=f92facfe6&amp;color=0,0,0&amp;vpa=159&amp;vtp=1"/>
          <p:cNvSpPr/>
          <p:nvPr/>
        </p:nvSpPr>
        <p:spPr>
          <a:xfrm>
            <a:off x="1024001" y="3697859"/>
            <a:ext cx="889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founded</a:t>
            </a:r>
            <a:endParaRPr lang="en-US" altLang="zh-CN" sz="2000" dirty="0"/>
          </a:p>
        </p:txBody>
      </p:sp>
      <p:sp>
        <p:nvSpPr>
          <p:cNvPr id="10" name="QB_7_AS.315_1#9451031df?vja=1&amp;pid=f92facfe6&amp;color=0,0,0&amp;vtp=1"/>
          <p:cNvSpPr/>
          <p:nvPr/>
        </p:nvSpPr>
        <p:spPr>
          <a:xfrm>
            <a:off x="722376" y="41606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志愿者旅行可以追溯到20世纪60年代前后，当时来自英国的亚历克·迪克森和他的妻子莫拉创立了一个国际志愿者组织，即“海外志愿服务社”。分析句子结构可知，when引导定语从句，设空处为从句的谓语动词，根据上文的a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1960s可知，从句应用一般过去时。故填founded。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6_1#7d7629240?vja=1&amp;pid=f92facfe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7_AN.317_1#7d7629240.blank?vja=1&amp;pid=f92facfe6&amp;color=0,0,0&amp;vpa=160&amp;vtp=1"/>
          <p:cNvSpPr/>
          <p:nvPr/>
        </p:nvSpPr>
        <p:spPr>
          <a:xfrm>
            <a:off x="1062101" y="858013"/>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4" name="QB_7_AS.318_1#7d7629240?vja=1&amp;pid=f92facfe6&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句意为：志愿者旅行包括各种各样的活动，从保护工作到教育和医疗保健项目。range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到</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的各类事物”，为固定搭配。故填from。</a:t>
            </a:r>
            <a:endParaRPr lang="en-US" altLang="zh-CN" sz="2200" dirty="0"/>
          </a:p>
        </p:txBody>
      </p:sp>
      <p:sp>
        <p:nvSpPr>
          <p:cNvPr id="5" name="QB_7_BD.319_1#b8599a335?vja=1&amp;pid=f92facfe6&amp;color=0,0,0&amp;vtp=1"/>
          <p:cNvSpPr/>
          <p:nvPr/>
        </p:nvSpPr>
        <p:spPr>
          <a:xfrm>
            <a:off x="722376" y="2110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6" name="QB_7_AN.320_1#b8599a335.blank?vja=1&amp;pid=f92facfe6&amp;color=0,0,0&amp;vpa=161&amp;vtp=1"/>
          <p:cNvSpPr/>
          <p:nvPr/>
        </p:nvSpPr>
        <p:spPr>
          <a:xfrm>
            <a:off x="1062101" y="2072259"/>
            <a:ext cx="13112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involved</a:t>
            </a:r>
            <a:endParaRPr lang="en-US" altLang="zh-CN" sz="2000" dirty="0"/>
          </a:p>
        </p:txBody>
      </p:sp>
      <p:sp>
        <p:nvSpPr>
          <p:cNvPr id="7" name="QB_7_AS.321_1#b8599a335?vja=1&amp;pid=f92facfe6&amp;color=0,0,0&amp;vtp=1"/>
          <p:cNvSpPr/>
          <p:nvPr/>
        </p:nvSpPr>
        <p:spPr>
          <a:xfrm>
            <a:off x="722376" y="25350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句意见上一题解析。设空处与can构成本句谓语，情态动词后应用动词原形；主语Various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activities和involve之间为被动关系，所以此处应用被动语态。故填be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involved。</a:t>
            </a:r>
            <a:endParaRPr lang="en-US" altLang="zh-CN" sz="2200" dirty="0"/>
          </a:p>
        </p:txBody>
      </p:sp>
      <p:sp>
        <p:nvSpPr>
          <p:cNvPr id="8" name="QB_7_BD.322_1#3f5f0d518?vja=1&amp;pid=f92facfe6&amp;color=0,0,0&amp;vtp=1"/>
          <p:cNvSpPr/>
          <p:nvPr/>
        </p:nvSpPr>
        <p:spPr>
          <a:xfrm>
            <a:off x="722376" y="33295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7_AN.323_1#3f5f0d518.blank?vja=1&amp;pid=f92facfe6&amp;color=0,0,0&amp;vpa=162&amp;vtp=1"/>
          <p:cNvSpPr/>
          <p:nvPr/>
        </p:nvSpPr>
        <p:spPr>
          <a:xfrm>
            <a:off x="1049401" y="3278759"/>
            <a:ext cx="942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typically</a:t>
            </a:r>
            <a:endParaRPr lang="en-US" altLang="zh-CN" sz="2000" dirty="0"/>
          </a:p>
        </p:txBody>
      </p:sp>
      <p:sp>
        <p:nvSpPr>
          <p:cNvPr id="10" name="QB_7_AS.324_1#3f5f0d518?vja=1&amp;pid=f92facfe6&amp;color=0,0,0&amp;vtp=1"/>
          <p:cNvSpPr/>
          <p:nvPr/>
        </p:nvSpPr>
        <p:spPr>
          <a:xfrm>
            <a:off x="722376" y="37542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句意为：这些项目通常由专门负责可持续旅游的非营利机构或旅行社组织。设空处修饰动词organized，应用副词。故填typically。</a:t>
            </a:r>
            <a:endParaRPr lang="en-US" altLang="zh-CN" sz="2200" dirty="0"/>
          </a:p>
        </p:txBody>
      </p:sp>
      <p:sp>
        <p:nvSpPr>
          <p:cNvPr id="11" name="QB_7_BD.325_1#7ddd2dc08?vja=1&amp;pid=f92facfe6&amp;color=0,0,0&amp;vtp=1"/>
          <p:cNvSpPr/>
          <p:nvPr/>
        </p:nvSpPr>
        <p:spPr>
          <a:xfrm>
            <a:off x="722376" y="45614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12" name="QB_7_AN.326_1#7ddd2dc08.blank?vja=1&amp;pid=f92facfe6&amp;color=0,0,0&amp;vpa=163&amp;vtp=1"/>
          <p:cNvSpPr/>
          <p:nvPr/>
        </p:nvSpPr>
        <p:spPr>
          <a:xfrm>
            <a:off x="1062101" y="4523359"/>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13" name="QB_7_AS.327_1#7ddd2dc08?vja=1&amp;pid=f92facfe6&amp;color=0,0,0&amp;vtp=1"/>
          <p:cNvSpPr/>
          <p:nvPr/>
        </p:nvSpPr>
        <p:spPr>
          <a:xfrm>
            <a:off x="722376" y="49861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句意为：志愿者旅行可以帮助解决社会和环境问题，为当地发展项目作出贡献，并帮助救灾工作。空前的help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address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issues、contribute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projects和空后的help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relief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efforts之间为并列关系，此处应用连词and连接。故填and。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28_1#840c0cf27?vja=1&amp;pid=f92facfe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3" name="QB_7_AN.329_1#840c0cf27.blank?vja=1&amp;pid=f92facfe6&amp;color=0,0,0&amp;vpa=164&amp;vtp=1"/>
          <p:cNvSpPr/>
          <p:nvPr/>
        </p:nvSpPr>
        <p:spPr>
          <a:xfrm>
            <a:off x="1062101" y="858013"/>
            <a:ext cx="1182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individuals</a:t>
            </a:r>
            <a:endParaRPr lang="en-US" altLang="zh-CN" sz="2000" dirty="0"/>
          </a:p>
        </p:txBody>
      </p:sp>
      <p:sp>
        <p:nvSpPr>
          <p:cNvPr id="4" name="QB_7_AS.330_1#840c0cf27?vja=1&amp;pid=f92facfe6&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句意为：在做志愿工作的同时探索新的目的地和文化，可以让个人学习新的技能，并对一个国家及其人民有更深入的了解。individual为可数名词，空前没有限定词修饰，故应用名词复数形式。故填individuals。</a:t>
            </a:r>
            <a:endParaRPr lang="en-US" altLang="zh-CN" sz="2200" dirty="0"/>
          </a:p>
        </p:txBody>
      </p:sp>
      <p:sp>
        <p:nvSpPr>
          <p:cNvPr id="5" name="QB_7_BD.331_1#5e912175b?vja=1&amp;pid=f92facfe6&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6" name="QB_7_AN.332_1#5e912175b.blank?vja=1&amp;pid=f92facfe6&amp;color=0,0,0&amp;vpa=165&amp;vtp=1"/>
          <p:cNvSpPr/>
          <p:nvPr/>
        </p:nvSpPr>
        <p:spPr>
          <a:xfrm>
            <a:off x="1049401" y="2465959"/>
            <a:ext cx="13382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volunteer</a:t>
            </a:r>
            <a:endParaRPr lang="en-US" altLang="zh-CN" sz="2000" dirty="0"/>
          </a:p>
        </p:txBody>
      </p:sp>
      <p:sp>
        <p:nvSpPr>
          <p:cNvPr id="7" name="QB_7_AS.333_1#5e912175b?vja=1&amp;pid=f92facfe6&amp;color=0,0,0&amp;vtp=1"/>
          <p:cNvSpPr/>
          <p:nvPr/>
        </p:nvSpPr>
        <p:spPr>
          <a:xfrm>
            <a:off x="722376" y="29287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句意为：城市居民到农村地区做志愿服务确实已经成为一种日益增长的趋势。“it+be+</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sth”意为“做某事对某人来说是</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”，为固定句型，it作形式主语，不定式短语为真正的主语。故填to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volunteer。</a:t>
            </a:r>
            <a:endParaRPr lang="en-US" altLang="zh-CN" sz="2200" dirty="0"/>
          </a:p>
        </p:txBody>
      </p:sp>
      <p:sp>
        <p:nvSpPr>
          <p:cNvPr id="8" name="QB_7_BD.334_1#31b34d2fe?vja=1&amp;pid=f92facfe6&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9" name="QB_7_AN.335_1#31b34d2fe.blank?vja=1&amp;pid=f92facfe6&amp;color=0,0,0&amp;vpa=166&amp;vtp=1"/>
          <p:cNvSpPr/>
          <p:nvPr/>
        </p:nvSpPr>
        <p:spPr>
          <a:xfrm>
            <a:off x="1189101" y="4078859"/>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10" name="QB_7_AS.336_1#31b34d2fe?vja=1&amp;pid=f92facfe6&amp;color=0,0,0&amp;vtp=1"/>
          <p:cNvSpPr/>
          <p:nvPr/>
        </p:nvSpPr>
        <p:spPr>
          <a:xfrm>
            <a:off x="722376" y="4541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句意为：对于那些厌倦了城市生活但无法决定是否搬到农村的人来说，志愿者旅行可以是一种替代方案。设空处修饰单数可数名词，此处表示泛指，且alternative的发音以元音音素开头，应用不定冠词an。故填an。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0e9444fed.fixed?vja=1&amp;pid=20648c2a1&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0e9444fed.fixed?vja=1&amp;pid=20648c2a1&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usage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Integrated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skills</a:t>
            </a:r>
            <a:endParaRPr lang="en-US" altLang="zh-CN" sz="4400" dirty="0"/>
          </a:p>
        </p:txBody>
      </p:sp>
      <p:pic>
        <p:nvPicPr>
          <p:cNvPr id="4" name="C_4#0e9444fed.fixed?vja=1&amp;pid=20648c2a1&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0e9444fed.fixed?vja=1&amp;pid=20648c2a1&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7_1#5082c64bc?vja=1&amp;pid=7e827b614&amp;color=0,0,0&amp;vtp=1&amp;bt=1"/>
          <p:cNvSpPr/>
          <p:nvPr/>
        </p:nvSpPr>
        <p:spPr>
          <a:xfrm>
            <a:off x="722376" y="900000"/>
            <a:ext cx="10753344" cy="5217033"/>
          </a:xfrm>
          <a:prstGeom prst="rect">
            <a:avLst/>
          </a:prstGeom>
          <a:noFill/>
        </p:spPr>
        <p:txBody>
          <a:bodyPr wrap="square" lIns="0" tIns="0" rIns="0" bIns="0" rtlCol="0" anchor="t"/>
          <a:lstStyle/>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[江西“三新”协同教研共同体2025高二联考]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AI-driven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adopting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employers.</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redefine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Categorising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2030.Apart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problem-solving,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prioritise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skill-focused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2016.And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job-hunting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a:t>
            </a:r>
            <a:endParaRPr lang="en-US" altLang="zh-CN" sz="2000" dirty="0"/>
          </a:p>
        </p:txBody>
      </p:sp>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7_1#5082c64bc?vja=1&amp;pid=7e827b614&amp;color=0,0,0&amp;vtp=1&amp;bt=1"/>
          <p:cNvSpPr/>
          <p:nvPr/>
        </p:nvSpPr>
        <p:spPr>
          <a:xfrm>
            <a:off x="722376" y="900000"/>
            <a:ext cx="10753344" cy="5295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degrees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cooperation.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empathy,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teamwork—are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cooperation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automate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drafting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recruiters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（招聘人员）</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candidates.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repetitive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continuously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update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fostering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prioritising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fulfilling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human-centred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sz="2000" dirty="0"/>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338_1#5082c64bc?vja=1&amp;pid=7e827b614&amp;color=0,0,0&amp;vtp=1"/>
          <p:cNvSpPr/>
          <p:nvPr/>
        </p:nvSpPr>
        <p:spPr>
          <a:xfrm>
            <a:off x="722376" y="900000"/>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本文是一篇议论文。文章主要探讨人工智能如何改变工作性质，强调员工要培养自身技能，雇主应转变人才培养策略，推动人类与人工智能之间的协作以应对未来职场挑战。</a:t>
            </a:r>
            <a:endParaRPr lang="en-US" altLang="zh-CN" sz="2000" dirty="0"/>
          </a:p>
        </p:txBody>
      </p:sp>
      <p:sp>
        <p:nvSpPr>
          <p:cNvPr id="3" name="QC_7_BD.339_1#b29ca4466?vja=1&amp;pid=5082c64bc&amp;color=0,0,0&amp;vtp=1&amp;bt=1"/>
          <p:cNvSpPr/>
          <p:nvPr/>
        </p:nvSpPr>
        <p:spPr>
          <a:xfrm>
            <a:off x="719328" y="1658747"/>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C_7_AN.340_1#b29ca4466.bracket?vja=1&amp;pid=5082c64bc&amp;color=0,0,0&amp;vpa=167&amp;vtp=1"/>
          <p:cNvSpPr/>
          <p:nvPr/>
        </p:nvSpPr>
        <p:spPr>
          <a:xfrm>
            <a:off x="6666103" y="1658747"/>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5" name="QC_7_BD.339_2#b29ca4466.choices?vja=1&amp;pid=5082c64bc&amp;color=0,0,0&amp;vtp=1"/>
          <p:cNvSpPr/>
          <p:nvPr/>
        </p:nvSpPr>
        <p:spPr>
          <a:xfrm>
            <a:off x="719328" y="2040381"/>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A.Career-first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reputation.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.Categorised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C.Task-based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degrees.</a:t>
            </a:r>
            <a:endParaRPr lang="en-US" altLang="zh-CN" sz="2000" dirty="0"/>
          </a:p>
        </p:txBody>
      </p:sp>
      <p:sp>
        <p:nvSpPr>
          <p:cNvPr id="6" name="QC_7_AS.341_1#b29ca4466?vja=1&amp;pid=5082c64bc&amp;color=0,0,0&amp;vtp=1"/>
          <p:cNvSpPr/>
          <p:nvPr/>
        </p:nvSpPr>
        <p:spPr>
          <a:xfrm>
            <a:off x="719328" y="2840481"/>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细节理解题。根据第二段中的“Categorising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enhance,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employees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identify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competitive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literacy,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problem-solving,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strategic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management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importance.”可知，人工智能时代强调员工应具备基于任务的不同技能。故选C项。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bg/>
                                          </p:spTgt>
                                        </p:tgtEl>
                                        <p:attrNameLst>
                                          <p:attrName>style.visibility</p:attrName>
                                        </p:attrNameLst>
                                      </p:cBhvr>
                                      <p:to>
                                        <p:strVal val="visible"/>
                                      </p:to>
                                    </p:set>
                                    <p:animEffect transition="in" filter="fade">
                                      <p:cBhvr>
                                        <p:cTn id="20" dur="500"/>
                                        <p:tgtEl>
                                          <p:spTgt spid="6">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build="p"/>
      <p:bldP spid="6"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2_1#14dc9634c?vja=1&amp;pid=5082c64bc&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3_1#14dc9634c.bracket?vja=1&amp;pid=5082c64bc&amp;color=0,0,0&amp;vpa=168&amp;vtp=1"/>
          <p:cNvSpPr/>
          <p:nvPr/>
        </p:nvSpPr>
        <p:spPr>
          <a:xfrm>
            <a:off x="50499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42_2#14dc9634c.choices?vja=1&amp;pid=5082c64bc&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acquisition.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B.Employers’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skill-focused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mindset.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job-hunting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AI-centred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hiring.</a:t>
            </a:r>
            <a:endParaRPr lang="en-US" altLang="zh-CN" sz="2000" dirty="0"/>
          </a:p>
        </p:txBody>
      </p:sp>
      <p:sp>
        <p:nvSpPr>
          <p:cNvPr id="5" name="QC_7_AS.344_1#14dc9634c?vja=1&amp;pid=5082c64bc&amp;color=0,0,0&amp;vtp=1"/>
          <p:cNvSpPr/>
          <p:nvPr/>
        </p:nvSpPr>
        <p:spPr>
          <a:xfrm>
            <a:off x="722376" y="2839847"/>
            <a:ext cx="10753344" cy="2675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主旨大意题。根据第三段中的“The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employers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prioritise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skill-focused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talent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development.”以及“With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leaders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focusing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degrees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unlock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potential.Employers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educators,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employees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practical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ademies.”可知，本段主要介绍了在人工智能时代，雇主在招聘和培养人才时应优先考虑技能导向型的方式，关注技能的领导者将挖掘出员工更多潜力，而且雇主也将越来越多地承担起教育者的角色，通过不同的方式培训员工。因此，本段主要介绍了雇主向技能导向型思维模式的转变。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a07cb3e1b?vja=1&amp;pid=b4b27a3e3&amp;color=0,0,0&amp;mp=1&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ambiguous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（模棱两可的）,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confused.</a:t>
            </a:r>
            <a:endParaRPr lang="en-US" altLang="zh-CN" sz="2000" dirty="0"/>
          </a:p>
        </p:txBody>
      </p:sp>
      <p:sp>
        <p:nvSpPr>
          <p:cNvPr id="3" name="QB_6_AN.20_1#a07cb3e1b.blank?vja=1&amp;pid=b4b27a3e3&amp;color=0,0,0&amp;mp=1&amp;vpa=7&amp;vtp=1"/>
          <p:cNvSpPr/>
          <p:nvPr/>
        </p:nvSpPr>
        <p:spPr>
          <a:xfrm>
            <a:off x="8860282" y="845313"/>
            <a:ext cx="817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making</a:t>
            </a:r>
            <a:endParaRPr lang="en-US" altLang="zh-CN" sz="2000" dirty="0"/>
          </a:p>
        </p:txBody>
      </p:sp>
      <p:sp>
        <p:nvSpPr>
          <p:cNvPr id="4" name="QB_6_AS.21_1#a07cb3e1b?vja=1&amp;pid=b4b27a3e3&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句意为：这家公司的声明非常含糊，因此使员工感到困惑。设空处应用非谓语动词作结果状语,与statement是逻辑上的主动关系，所以应用现在分词形式。故填making。</a:t>
            </a:r>
            <a:endParaRPr lang="en-US" altLang="zh-CN" sz="2200" dirty="0"/>
          </a:p>
        </p:txBody>
      </p:sp>
      <p:sp>
        <p:nvSpPr>
          <p:cNvPr id="5" name="QB_6_BD.22_1#249f5ceb6?vja=1&amp;pid=b4b27a3e3&amp;color=0,0,0&amp;vtp=1"/>
          <p:cNvSpPr/>
          <p:nvPr/>
        </p:nvSpPr>
        <p:spPr>
          <a:xfrm>
            <a:off x="722376" y="2506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objectives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endParaRPr lang="en-US" altLang="zh-CN" sz="2000" dirty="0"/>
          </a:p>
        </p:txBody>
      </p:sp>
      <p:sp>
        <p:nvSpPr>
          <p:cNvPr id="6" name="QB_6_AN.23_1#249f5ceb6.blank?vja=1&amp;pid=b4b27a3e3&amp;color=0,0,0&amp;vpa=8&amp;vtp=1"/>
          <p:cNvSpPr/>
          <p:nvPr/>
        </p:nvSpPr>
        <p:spPr>
          <a:xfrm>
            <a:off x="7438898" y="2468245"/>
            <a:ext cx="15494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attained</a:t>
            </a:r>
            <a:endParaRPr lang="en-US" altLang="zh-CN" sz="2000" dirty="0"/>
          </a:p>
        </p:txBody>
      </p:sp>
      <p:sp>
        <p:nvSpPr>
          <p:cNvPr id="7" name="QB_6_AS.24_1#249f5ceb6?vja=1&amp;pid=b4b27a3e3&amp;color=0,0,0&amp;vtp=1"/>
          <p:cNvSpPr/>
          <p:nvPr/>
        </p:nvSpPr>
        <p:spPr>
          <a:xfrm>
            <a:off x="722376" y="33097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句意为：我们强调，在开始一个新项目之前，应该把所有要实现的目标都考虑进去。设空处应用非谓语动词,objectives与attain之间是逻辑上的被动关系，且此处表示将来的动作，所以应用不定式的被动式。故填to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attained。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5_1#82188bdce?vja=1&amp;pid=5082c64bc&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6_1#82188bdce.bracket?vja=1&amp;pid=5082c64bc&amp;color=0,0,0&amp;vpa=169&amp;vtp=1"/>
          <p:cNvSpPr/>
          <p:nvPr/>
        </p:nvSpPr>
        <p:spPr>
          <a:xfrm>
            <a:off x="544836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45_2#82188bdce.choices?vja=1&amp;pid=5082c64bc&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concentrates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B.Interpersonal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cooperation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C.Software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recruiters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attentively.</a:t>
            </a:r>
            <a:endParaRPr lang="en-US" altLang="zh-CN" sz="2000" dirty="0"/>
          </a:p>
        </p:txBody>
      </p:sp>
      <p:sp>
        <p:nvSpPr>
          <p:cNvPr id="5" name="QC_7_AS.347_1#82188bdce?vja=1&amp;pid=5082c64bc&amp;color=0,0,0&amp;vtp=1"/>
          <p:cNvSpPr/>
          <p:nvPr/>
        </p:nvSpPr>
        <p:spPr>
          <a:xfrm>
            <a:off x="722376" y="2839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细节理解题。根据第四段中的“AI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automate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routine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drafting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postings,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enabling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recruiters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strategic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candidates”可知，人工智能可以使招聘人员更专注地与求职者建立联系。故选D项。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8_1#ef981dcdd?vja=1&amp;pid=5082c64bc&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9_1#ef981dcdd.bracket?vja=1&amp;pid=5082c64bc&amp;color=0,0,0&amp;vpa=170&amp;vtp=1"/>
          <p:cNvSpPr/>
          <p:nvPr/>
        </p:nvSpPr>
        <p:spPr>
          <a:xfrm>
            <a:off x="8748903"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48_2#ef981dcdd.choices?vja=1&amp;pid=5082c64bc&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868930" algn="l"/>
                <a:tab pos="5331460" algn="l"/>
                <a:tab pos="811149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Neutral.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Indifferent.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.Dismissive.</a:t>
            </a:r>
            <a:endParaRPr lang="en-US" altLang="zh-CN" sz="2000" dirty="0"/>
          </a:p>
        </p:txBody>
      </p:sp>
      <p:sp>
        <p:nvSpPr>
          <p:cNvPr id="5" name="QC_7_AS.350_1#ef981dcdd?vja=1&amp;pid=5082c64bc&amp;color=0,0,0&amp;vtp=1"/>
          <p:cNvSpPr/>
          <p:nvPr/>
        </p:nvSpPr>
        <p:spPr>
          <a:xfrm>
            <a:off x="722376" y="1696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推理判断题。根据第四段中的“AI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enabling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effectively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aspects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on”及最后一段中的“By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fostering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prioritising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human-AI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partnerships,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fulfilling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human-centred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ronment.”可知，作者认为人工智能使人们更有效地工作，重视人类与人工智能的合作可以帮助创造一个更有成就感和以人为中心的工作环境。由此可知，作者对人工智能在工作领域的应用持支持态度。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50_2#ef981dcdd?vja=1&amp;pid=5082c64bc&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文本解构</a:t>
            </a:r>
            <a:endParaRPr lang="en-US" altLang="zh-CN" sz="2000" dirty="0"/>
          </a:p>
        </p:txBody>
      </p:sp>
      <p:pic>
        <p:nvPicPr>
          <p:cNvPr id="3" name="QC_7_AS.350_3#ef981dcdd?vja=1&amp;pid=5082c64bc&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990088" y="1384124"/>
            <a:ext cx="6217920" cy="43616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1_1#09c6a8ac1?vja=1&amp;pid=76b2fa6f8&amp;color=0,0,0&amp;vtp=1&amp;bt=1"/>
          <p:cNvSpPr/>
          <p:nvPr/>
        </p:nvSpPr>
        <p:spPr>
          <a:xfrm>
            <a:off x="722376" y="900000"/>
            <a:ext cx="10753344" cy="37719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[福建福州八县市协作校2024高二期中联考]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Gwyn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Thomas,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Lampeter,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Ceredigion,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Carmarthen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Gwyn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Gwyn.“But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Gwyn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7:30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2:30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Gwyn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bottom,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（驾驶室）,</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toilets,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floors.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sz="2000" dirty="0"/>
          </a:p>
        </p:txBody>
      </p:sp>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1_2#09c6a8ac1?vja=1&amp;pid=76b2fa6f8&amp;color=0,0,0&amp;mp=1&amp;vtp=1&amp;bt=1"/>
          <p:cNvSpPr/>
          <p:nvPr/>
        </p:nvSpPr>
        <p:spPr>
          <a:xfrm>
            <a:off x="722376" y="896112"/>
            <a:ext cx="10753344" cy="30099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Saturdays,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（TfW）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toilets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Gwyn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泰然处之）.</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toilets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TfW’s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Gwyn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Carmarthen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Gwyn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Wendy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Gwyn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#8</a:t>
            </a:r>
            <a:endParaRPr lang="en-US" altLang="zh-CN" sz="2000" dirty="0"/>
          </a:p>
        </p:txBody>
      </p:sp>
      <p:sp>
        <p:nvSpPr>
          <p:cNvPr id="3" name="QM_6_EX.352_1#09c6a8ac1?vja=1&amp;pid=76b2fa6f8&amp;color=0,0,0&amp;vtp=1"/>
          <p:cNvSpPr/>
          <p:nvPr/>
        </p:nvSpPr>
        <p:spPr>
          <a:xfrm>
            <a:off x="722376" y="3949700"/>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本文是一篇记叙文，主要讲的是火车清洁工格温十年如一日地坚守在自己的岗位上并为自己的工作感到自豪的故事。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3_1#1e1b1a222.choices?vja=1&amp;pid=09c6a8ac1&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.silently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B.gracefully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C.energetically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.cautiously</a:t>
            </a:r>
            <a:endParaRPr lang="en-US" altLang="zh-CN" sz="2000" dirty="0"/>
          </a:p>
        </p:txBody>
      </p:sp>
      <p:sp>
        <p:nvSpPr>
          <p:cNvPr id="3" name="QC_7_AN.354_1#1e1b1a222.bracket?vja=1&amp;pid=09c6a8ac1&amp;color=0,0,0&amp;vpa=171&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55_1#1e1b1a222?vja=1&amp;pid=09c6a8ac1&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根据下文中的clean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anywhere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26</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carriages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night和is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does可知，格温在晚上要打扫很多车厢，且为此感到自豪，因此此处表示他仍精力充沛地工作着。energetically意为“精力充沛地”，故选C项。gracefully意为“优雅地”；cautiously意为“谨慎地”。</a:t>
            </a:r>
            <a:endParaRPr lang="en-US" altLang="zh-CN" sz="2200" dirty="0"/>
          </a:p>
        </p:txBody>
      </p:sp>
      <p:sp>
        <p:nvSpPr>
          <p:cNvPr id="5" name="QC_7_BD.356_1#0bf8339c9.choices?vja=1&amp;pid=09c6a8ac1&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B.driving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C.learning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.farming</a:t>
            </a:r>
            <a:endParaRPr lang="en-US" altLang="zh-CN" sz="2000" dirty="0"/>
          </a:p>
        </p:txBody>
      </p:sp>
      <p:sp>
        <p:nvSpPr>
          <p:cNvPr id="6" name="QC_7_AN.357_1#0bf8339c9.bracket?vja=1&amp;pid=09c6a8ac1&amp;color=0,0,0&amp;vpa=172&amp;vtp=1"/>
          <p:cNvSpPr/>
          <p:nvPr/>
        </p:nvSpPr>
        <p:spPr>
          <a:xfrm>
            <a:off x="1176401"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58_1#0bf8339c9?vja=1&amp;pid=09c6a8ac1&amp;color=0,0,0&amp;vtp=1"/>
          <p:cNvSpPr/>
          <p:nvPr/>
        </p:nvSpPr>
        <p:spPr>
          <a:xfrm>
            <a:off x="722376" y="2928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it.’”可知，此处表示格温没想到自己八十岁了还在工作。故选A项。</a:t>
            </a:r>
            <a:endParaRPr lang="en-US" altLang="zh-CN" sz="2200" dirty="0"/>
          </a:p>
        </p:txBody>
      </p:sp>
      <p:sp>
        <p:nvSpPr>
          <p:cNvPr id="8" name="QC_7_BD.359_1#6f73befae.choices?vja=1&amp;pid=09c6a8ac1&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B.concentrate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C.hesitate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endParaRPr lang="en-US" altLang="zh-CN" sz="2000" dirty="0"/>
          </a:p>
        </p:txBody>
      </p:sp>
      <p:sp>
        <p:nvSpPr>
          <p:cNvPr id="9" name="QC_7_AN.360_1#6f73befae.bracket?vja=1&amp;pid=09c6a8ac1&amp;color=0,0,0&amp;vpa=173&amp;vtp=1"/>
          <p:cNvSpPr/>
          <p:nvPr/>
        </p:nvSpPr>
        <p:spPr>
          <a:xfrm>
            <a:off x="1176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361_1#6f73befae?vja=1&amp;pid=09c6a8ac1&amp;color=0,0,0&amp;vtp=1"/>
          <p:cNvSpPr/>
          <p:nvPr/>
        </p:nvSpPr>
        <p:spPr>
          <a:xfrm>
            <a:off x="722376" y="4160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根据上文内容以及下文的when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it可知，格温八十岁了还在做这份工作，他应是说觉得自己无法再继续工作的时候就会停下来。故选D项。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2_1#ed5119403.choices?vja=1&amp;pid=09c6a8ac1&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B.exposes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C.owes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.devotes</a:t>
            </a:r>
            <a:endParaRPr lang="en-US" altLang="zh-CN" sz="2000" dirty="0"/>
          </a:p>
        </p:txBody>
      </p:sp>
      <p:sp>
        <p:nvSpPr>
          <p:cNvPr id="3" name="QC_7_AN.363_1#ed5119403.bracket?vja=1&amp;pid=09c6a8ac1&amp;color=0,0,0&amp;mp=1&amp;vpa=174&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64_1#ed5119403?vja=1&amp;pid=09c6a8ac1&amp;color=0,0,0&amp;vtp=1"/>
          <p:cNvSpPr/>
          <p:nvPr/>
        </p:nvSpPr>
        <p:spPr>
          <a:xfrm>
            <a:off x="722376" y="13158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根据下文中的“eating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drinking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beer”可知，他将自己漫长的工作生涯归功于后面描述的一些生活习惯。owe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to意为“将</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归功于”。故选C项。</a:t>
            </a:r>
            <a:endParaRPr lang="en-US" altLang="zh-CN" sz="2200" dirty="0"/>
          </a:p>
        </p:txBody>
      </p:sp>
      <p:sp>
        <p:nvSpPr>
          <p:cNvPr id="5" name="QC_7_BD.365_1#62ff7e9b4.choices?vja=1&amp;pid=09c6a8ac1&amp;color=0,0,0&amp;vtp=1"/>
          <p:cNvSpPr/>
          <p:nvPr/>
        </p:nvSpPr>
        <p:spPr>
          <a:xfrm>
            <a:off x="722376" y="2110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.weaker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B.stronger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C.cheaper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.colder</a:t>
            </a:r>
            <a:endParaRPr lang="en-US" altLang="zh-CN" sz="2000" dirty="0"/>
          </a:p>
        </p:txBody>
      </p:sp>
      <p:sp>
        <p:nvSpPr>
          <p:cNvPr id="6" name="QC_7_AN.366_1#62ff7e9b4.bracket?vja=1&amp;pid=09c6a8ac1&amp;color=0,0,0&amp;vpa=175&amp;vtp=1"/>
          <p:cNvSpPr/>
          <p:nvPr/>
        </p:nvSpPr>
        <p:spPr>
          <a:xfrm>
            <a:off x="1176401" y="21103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367_1#62ff7e9b4?vja=1&amp;pid=09c6a8ac1&amp;color=0,0,0&amp;vtp=1"/>
          <p:cNvSpPr/>
          <p:nvPr/>
        </p:nvSpPr>
        <p:spPr>
          <a:xfrm>
            <a:off x="722376" y="25350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beer及常识可知，他饮食健康，不喝比啤酒更烈的酒，这使他到八十岁了还能继续工作。故选B项。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67_2#62ff7e9b4?vja=1&amp;pid=09c6a8ac1&amp;color=0,0,0&amp;mp=1&amp;vtp=1&amp;bt=1"/>
          <p:cNvSpPr/>
          <p:nvPr/>
        </p:nvSpPr>
        <p:spPr>
          <a:xfrm>
            <a:off x="722376" y="900000"/>
            <a:ext cx="10753344" cy="1113155"/>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strong熟词生义</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.强壮的；强烈的</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.烈性的；强效的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8_1#05ad4379b.choices?vja=1&amp;pid=09c6a8ac1&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B.department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.carriage</a:t>
            </a:r>
            <a:endParaRPr lang="en-US" altLang="zh-CN" sz="2000" dirty="0"/>
          </a:p>
        </p:txBody>
      </p:sp>
      <p:sp>
        <p:nvSpPr>
          <p:cNvPr id="3" name="QC_7_AN.369_1#05ad4379b.bracket?vja=1&amp;pid=09c6a8ac1&amp;color=0,0,0&amp;mp=1&amp;vpa=176&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370_1#05ad4379b?vja=1&amp;pid=09c6a8ac1&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根据上文中的clean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anywhere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26</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carriages可知，格温和他的团队从上到下打扫每节车厢。故选D项。</a:t>
            </a:r>
            <a:endParaRPr lang="en-US" altLang="zh-CN" sz="2200" dirty="0"/>
          </a:p>
        </p:txBody>
      </p:sp>
      <p:sp>
        <p:nvSpPr>
          <p:cNvPr id="5" name="QC_7_BD.371_1#5f27f4a52.choices?vja=1&amp;pid=09c6a8ac1&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.cabs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B.shifts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C.performances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.accidents</a:t>
            </a:r>
            <a:endParaRPr lang="en-US" altLang="zh-CN" sz="2000" dirty="0"/>
          </a:p>
        </p:txBody>
      </p:sp>
      <p:sp>
        <p:nvSpPr>
          <p:cNvPr id="6" name="QC_7_AN.372_1#5f27f4a52.bracket?vja=1&amp;pid=09c6a8ac1&amp;color=0,0,0&amp;vpa=177&amp;vtp=1"/>
          <p:cNvSpPr/>
          <p:nvPr/>
        </p:nvSpPr>
        <p:spPr>
          <a:xfrm>
            <a:off x="1176401" y="2123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373_1#5f27f4a52?vja=1&amp;pid=09c6a8ac1&amp;color=0,0,0&amp;vtp=1"/>
          <p:cNvSpPr/>
          <p:nvPr/>
        </p:nvSpPr>
        <p:spPr>
          <a:xfrm>
            <a:off x="722376" y="2547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（TfW）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toilets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‘____’”可知，此处表示最糟糕的轮班是周六，因为周六的厕所打扫起来很有挑战性。shift在此处为名词，意为“轮班”，故选B项。</a:t>
            </a:r>
            <a:endParaRPr lang="en-US" altLang="zh-CN" sz="2200" dirty="0"/>
          </a:p>
        </p:txBody>
      </p:sp>
      <p:sp>
        <p:nvSpPr>
          <p:cNvPr id="8" name="QC_7_BD.374_1#c09282c6f.choices?vja=1&amp;pid=09c6a8ac1&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B.exciting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C.challenging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.surprising</a:t>
            </a:r>
            <a:endParaRPr lang="en-US" altLang="zh-CN" sz="2000" dirty="0"/>
          </a:p>
        </p:txBody>
      </p:sp>
      <p:sp>
        <p:nvSpPr>
          <p:cNvPr id="9" name="QC_7_AN.375_1#c09282c6f.bracket?vja=1&amp;pid=09c6a8ac1&amp;color=0,0,0&amp;vpa=178&amp;vtp=1"/>
          <p:cNvSpPr/>
          <p:nvPr/>
        </p:nvSpPr>
        <p:spPr>
          <a:xfrm>
            <a:off x="1176401" y="3735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376_1#c09282c6f?vja=1&amp;pid=09c6a8ac1&amp;color=0,0,0&amp;vtp=1"/>
          <p:cNvSpPr/>
          <p:nvPr/>
        </p:nvSpPr>
        <p:spPr>
          <a:xfrm>
            <a:off x="722376" y="4160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worst和下文的but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Gwyn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stride可知，周六的厕所打扫起来很有挑战性，但是格温却能从容应对。故选C项。rewarding意为“值得做的，有意义的”。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7_1#d9c1af491.choices?vja=1&amp;pid=09c6a8ac1&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B.complaining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C.forgetting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.lying</a:t>
            </a:r>
            <a:endParaRPr lang="en-US" altLang="zh-CN" sz="2000" dirty="0"/>
          </a:p>
        </p:txBody>
      </p:sp>
      <p:sp>
        <p:nvSpPr>
          <p:cNvPr id="3" name="QC_7_AN.378_1#d9c1af491.bracket?vja=1&amp;pid=09c6a8ac1&amp;color=0,0,0&amp;mp=1&amp;vpa=179&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79_1#d9c1af491?vja=1&amp;pid=09c6a8ac1&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根据上文内容可知，周六的厕所打扫起来很有挑战性；结合下文中的because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it可知，此处表达虽然遇到难打扫的厕所很烦人，但格温认为抱怨没有意义，因为这就是他们的工作。complain意为“抱怨”，故选B项。</a:t>
            </a:r>
            <a:endParaRPr lang="en-US" altLang="zh-CN" sz="2200" dirty="0"/>
          </a:p>
        </p:txBody>
      </p:sp>
      <p:sp>
        <p:nvSpPr>
          <p:cNvPr id="5" name="QC_7_BD.380_1#7644d09a9.choices?vja=1&amp;pid=09c6a8ac1&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A.break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6" name="QC_7_AN.381_1#7644d09a9.bracket?vja=1&amp;pid=09c6a8ac1&amp;color=0,0,0&amp;vpa=180&amp;vtp=1"/>
          <p:cNvSpPr/>
          <p:nvPr/>
        </p:nvSpPr>
        <p:spPr>
          <a:xfrm>
            <a:off x="1303401"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82_1#7644d09a9?vja=1&amp;pid=09c6a8ac1&amp;color=0,0,0&amp;vtp=1"/>
          <p:cNvSpPr/>
          <p:nvPr/>
        </p:nvSpPr>
        <p:spPr>
          <a:xfrm>
            <a:off x="722376" y="2928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job可知，因为打扫车厢就是他们的工作，所以必须继续干下去。get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with意为“继续做”，故选D项。break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from意为“从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中脱离”；watch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for意为“留意；当心”。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9b9b446c3?vja=1&amp;pid=b4b27a3e3&amp;color=0,0,0&amp;mp=1&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careers.</a:t>
            </a:r>
            <a:endParaRPr lang="en-US" altLang="zh-CN" sz="2000" dirty="0"/>
          </a:p>
        </p:txBody>
      </p:sp>
      <p:sp>
        <p:nvSpPr>
          <p:cNvPr id="3" name="QB_6_AN.26_1#9b9b446c3.blank?vja=1&amp;pid=b4b27a3e3&amp;color=0,0,0&amp;mp=1&amp;vpa=9&amp;vtp=1"/>
          <p:cNvSpPr/>
          <p:nvPr/>
        </p:nvSpPr>
        <p:spPr>
          <a:xfrm>
            <a:off x="2326005" y="845313"/>
            <a:ext cx="495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why</a:t>
            </a:r>
            <a:endParaRPr lang="en-US" altLang="zh-CN" sz="2000" dirty="0"/>
          </a:p>
        </p:txBody>
      </p:sp>
      <p:sp>
        <p:nvSpPr>
          <p:cNvPr id="4" name="QB_6_AN.27_1#9b9b446c3.blank?vja=1&amp;pid=b4b27a3e3&amp;color=0,0,0&amp;mp=1&amp;vpa=10&amp;vtp=1"/>
          <p:cNvSpPr/>
          <p:nvPr/>
        </p:nvSpPr>
        <p:spPr>
          <a:xfrm>
            <a:off x="9491599" y="858013"/>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5" name="QB_6_AS.28_1#9b9b446c3?vja=1&amp;pid=b4b27a3e3&amp;color=0,0,0&amp;vtp=1"/>
          <p:cNvSpPr/>
          <p:nvPr/>
        </p:nvSpPr>
        <p:spPr>
          <a:xfrm>
            <a:off x="722376" y="1696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句意为：一些员工与工作相关的压力日益增加的原因是他们追求事业成就。第一个空引导定语从句，修饰先行词The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reason,关系词在定语从句中作原因状语，所以应用关系副词why；第二个空引导表语从句，从句句意完整，不缺少句子成分，所以应用连接词that。</a:t>
            </a:r>
            <a:endParaRPr lang="en-US" altLang="zh-CN" sz="2200" dirty="0"/>
          </a:p>
        </p:txBody>
      </p:sp>
      <p:sp>
        <p:nvSpPr>
          <p:cNvPr id="6" name="QB_6_BD.29_1#b9fc24285?vja=1&amp;pid=b4b27a3e3&amp;color=0,0,0&amp;vtp=1"/>
          <p:cNvSpPr/>
          <p:nvPr/>
        </p:nvSpPr>
        <p:spPr>
          <a:xfrm>
            <a:off x="722376" y="2887345"/>
            <a:ext cx="10753344" cy="728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endParaRPr lang="en-US" altLang="zh-CN" sz="2000" dirty="0"/>
          </a:p>
        </p:txBody>
      </p:sp>
      <p:sp>
        <p:nvSpPr>
          <p:cNvPr id="7" name="QB_6_AN.30_1#b9fc24285.blank?vja=1&amp;pid=b4b27a3e3&amp;color=0,0,0&amp;vpa=11&amp;vtp=1"/>
          <p:cNvSpPr/>
          <p:nvPr/>
        </p:nvSpPr>
        <p:spPr>
          <a:xfrm>
            <a:off x="1272667" y="2849245"/>
            <a:ext cx="1057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Wherever</a:t>
            </a:r>
            <a:endParaRPr lang="en-US" altLang="zh-CN" sz="2000" dirty="0"/>
          </a:p>
        </p:txBody>
      </p:sp>
      <p:sp>
        <p:nvSpPr>
          <p:cNvPr id="8" name="QB_6_AS.31_1#b9fc24285?vja=1&amp;pid=b4b27a3e3&amp;color=0,0,0&amp;vtp=1"/>
          <p:cNvSpPr/>
          <p:nvPr/>
        </p:nvSpPr>
        <p:spPr>
          <a:xfrm>
            <a:off x="722376" y="3690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句意为：不论我们从事什么职业，我们的幸福在很大程度上取决于我们跟周围人的交流。____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lie在此是让步状语从句，从句中缺少状语，意为“无论在哪里”，所以应用Wherever。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3_1#23f242e86.choices?vja=1&amp;pid=09c6a8ac1&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.conductors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B.workers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C.passengers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.managers</a:t>
            </a:r>
            <a:endParaRPr lang="en-US" altLang="zh-CN" sz="2000" dirty="0"/>
          </a:p>
        </p:txBody>
      </p:sp>
      <p:sp>
        <p:nvSpPr>
          <p:cNvPr id="3" name="QC_7_AN.384_1#23f242e86.bracket?vja=1&amp;pid=09c6a8ac1&amp;color=0,0,0&amp;vpa=181&amp;vtp=1"/>
          <p:cNvSpPr/>
          <p:nvPr/>
        </p:nvSpPr>
        <p:spPr>
          <a:xfrm>
            <a:off x="1294003"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85_1#23f242e86?vja=1&amp;pid=09c6a8ac1&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根据上文内容可知，格温所做的工作是清洁火车的车厢，根据常识可知，此处表示格温他们打扫厕所是为了让厕所看起来干干净净，供乘客使用。故选C项。</a:t>
            </a:r>
            <a:endParaRPr lang="en-US" altLang="zh-CN" sz="2200" dirty="0"/>
          </a:p>
        </p:txBody>
      </p:sp>
      <p:sp>
        <p:nvSpPr>
          <p:cNvPr id="5" name="QC_7_BD.386_1#8999045b5.choices?vja=1&amp;pid=09c6a8ac1&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B.reform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C.schedule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a:t>
            </a:r>
            <a:endParaRPr lang="en-US" altLang="zh-CN" sz="2000" dirty="0"/>
          </a:p>
        </p:txBody>
      </p:sp>
      <p:sp>
        <p:nvSpPr>
          <p:cNvPr id="6" name="QC_7_AN.387_1#8999045b5.bracket?vja=1&amp;pid=09c6a8ac1&amp;color=0,0,0&amp;vpa=182&amp;vtp=1"/>
          <p:cNvSpPr/>
          <p:nvPr/>
        </p:nvSpPr>
        <p:spPr>
          <a:xfrm>
            <a:off x="1303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88_1#8999045b5?vja=1&amp;pid=09c6a8ac1&amp;color=0,0,0&amp;vtp=1"/>
          <p:cNvSpPr/>
          <p:nvPr/>
        </p:nvSpPr>
        <p:spPr>
          <a:xfrm>
            <a:off x="722376" y="2547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内容可知，格温的团队负责清洁车厢，格温十分热爱自己的工作，工作繁重时也以平和的态度面对，此处表示温迪·琼斯将格温描述为“卡马森车站结构的一部分”，即格温对车站来说是不可或缺的，强调了他的工作的重要性。structure意为“结构”，故选A项。reform意为“改革”；schedule意为“时间表”；platform意为“平台”。</a:t>
            </a:r>
            <a:endParaRPr lang="en-US" altLang="zh-CN" sz="2200" dirty="0"/>
          </a:p>
        </p:txBody>
      </p:sp>
      <p:sp>
        <p:nvSpPr>
          <p:cNvPr id="8" name="QC_7_BD.389_1#4e1ff5995.choices?vja=1&amp;pid=09c6a8ac1&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C.questioned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.responded</a:t>
            </a:r>
            <a:endParaRPr lang="en-US" altLang="zh-CN" sz="2000" dirty="0"/>
          </a:p>
        </p:txBody>
      </p:sp>
      <p:sp>
        <p:nvSpPr>
          <p:cNvPr id="9" name="QC_7_AN.390_1#4e1ff5995.bracket?vja=1&amp;pid=09c6a8ac1&amp;color=0,0,0&amp;vpa=183&amp;vtp=1"/>
          <p:cNvSpPr/>
          <p:nvPr/>
        </p:nvSpPr>
        <p:spPr>
          <a:xfrm>
            <a:off x="1303401" y="4116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91_1#4e1ff5995?vja=1&amp;pid=09c6a8ac1&amp;color=0,0,0&amp;vtp=1"/>
          <p:cNvSpPr/>
          <p:nvPr/>
        </p:nvSpPr>
        <p:spPr>
          <a:xfrm>
            <a:off x="722376" y="4541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根据上文Wishing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Gwyn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80th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birthday和下文内容可知，除了送上生日祝福，温迪·琼斯还补充说了一些话。故选B项。question意为“质询”；respond意为“回答”。</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92_1#5189e148a.choices?vja=1&amp;pid=09c6a8ac1&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B.poor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C.interesting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.hopeful</a:t>
            </a:r>
            <a:endParaRPr lang="en-US" altLang="zh-CN" sz="2000" dirty="0"/>
          </a:p>
        </p:txBody>
      </p:sp>
      <p:sp>
        <p:nvSpPr>
          <p:cNvPr id="3" name="QC_7_AN.393_1#5189e148a.bracket?vja=1&amp;pid=09c6a8ac1&amp;color=0,0,0&amp;vpa=184&amp;vtp=1"/>
          <p:cNvSpPr/>
          <p:nvPr/>
        </p:nvSpPr>
        <p:spPr>
          <a:xfrm>
            <a:off x="1303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394_1#5189e148a?vja=1&amp;pid=09c6a8ac1&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standard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Gwyn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night可知，格温夜以继日的工作标准是真正的榜样。故选A项。</a:t>
            </a:r>
            <a:endParaRPr lang="en-US" altLang="zh-CN" sz="2200" dirty="0"/>
          </a:p>
        </p:txBody>
      </p:sp>
      <p:sp>
        <p:nvSpPr>
          <p:cNvPr id="5" name="QC_7_BD.395_1#6924cb3f2.choices?vja=1&amp;pid=09c6a8ac1&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.depression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B.curiosity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C.bravery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.pride</a:t>
            </a:r>
            <a:endParaRPr lang="en-US" altLang="zh-CN" sz="2000" dirty="0"/>
          </a:p>
        </p:txBody>
      </p:sp>
      <p:sp>
        <p:nvSpPr>
          <p:cNvPr id="6" name="QC_7_AN.396_1#6924cb3f2.bracket?vja=1&amp;pid=09c6a8ac1&amp;color=0,0,0&amp;vpa=185&amp;vtp=1"/>
          <p:cNvSpPr/>
          <p:nvPr/>
        </p:nvSpPr>
        <p:spPr>
          <a:xfrm>
            <a:off x="1303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97_1#6924cb3f2?vja=1&amp;pid=09c6a8ac1&amp;color=0,0,0&amp;vtp=1"/>
          <p:cNvSpPr/>
          <p:nvPr/>
        </p:nvSpPr>
        <p:spPr>
          <a:xfrm>
            <a:off x="722376" y="2547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根据第二段中的is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does和But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job可知，格温对自己的工作感到自豪，所以此处指告诉我们如何表现出对自己工作的自豪。故选D项。depression意为“抑郁”；curiosity意为“好奇心”；bravery意为“勇气”。</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3f0ce653e.fixed?vja=1&amp;pid=bdbc7b5eb&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4#3f0ce653e.fixed?vja=1&amp;pid=bdbc7b5eb&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Ⅲ</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Extended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Project</a:t>
            </a:r>
            <a:endParaRPr lang="en-US" altLang="zh-CN" sz="4400" dirty="0"/>
          </a:p>
        </p:txBody>
      </p:sp>
      <p:pic>
        <p:nvPicPr>
          <p:cNvPr id="4" name="C_4#3f0ce653e.fixed?vja=1&amp;pid=bdbc7b5eb&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3f0ce653e.fixed?vja=1&amp;pid=bdbc7b5eb&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2f4322b53?vja=1&amp;pid=ee6409068&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1.Employers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look</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favourably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（apply）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have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work</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experience.</a:t>
            </a:r>
            <a:endParaRPr lang="en-US" altLang="zh-CN" sz="2000" dirty="0"/>
          </a:p>
        </p:txBody>
      </p:sp>
      <p:sp>
        <p:nvSpPr>
          <p:cNvPr id="4" name="QB_6_AN.399_1#2f4322b53.blank?vja=1&amp;pid=ee6409068&amp;color=0,0,0&amp;vpa=186&amp;vtp=1"/>
          <p:cNvSpPr/>
          <p:nvPr/>
        </p:nvSpPr>
        <p:spPr>
          <a:xfrm>
            <a:off x="4395851" y="1226312"/>
            <a:ext cx="1084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applicants</a:t>
            </a:r>
            <a:endParaRPr lang="en-US" altLang="zh-CN" sz="2000" dirty="0"/>
          </a:p>
        </p:txBody>
      </p:sp>
      <p:sp>
        <p:nvSpPr>
          <p:cNvPr id="5" name="QB_6_AS.400_1#d76c36067?vja=1&amp;pid=ee6409068&amp;color=0,0,0&amp;vtp=1"/>
          <p:cNvSpPr/>
          <p:nvPr/>
        </p:nvSpPr>
        <p:spPr>
          <a:xfrm>
            <a:off x="722376" y="1696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句意为：雇主看好有工作经验的求职者。根据语境可知，此处表示“求职者”，应用名词applicant，再结合空后定语从句中的谓语动词have可知，应用名词复数形式，故填</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applicants。</a:t>
            </a:r>
            <a:endParaRPr lang="en-US" altLang="zh-CN" sz="2200" dirty="0"/>
          </a:p>
        </p:txBody>
      </p:sp>
      <p:sp>
        <p:nvSpPr>
          <p:cNvPr id="6" name="QB_6_BD.401_1#8d113ac5b?vja=1&amp;pid=ee6409068&amp;color=0,0,0&amp;vtp=1"/>
          <p:cNvSpPr/>
          <p:nvPr/>
        </p:nvSpPr>
        <p:spPr>
          <a:xfrm>
            <a:off x="722376" y="2496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2.Pleasant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（refresh）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endParaRPr lang="en-US" altLang="zh-CN" sz="2000" dirty="0"/>
          </a:p>
        </p:txBody>
      </p:sp>
      <p:sp>
        <p:nvSpPr>
          <p:cNvPr id="7" name="QB_6_AN.402_1#8d113ac5b.blank?vja=1&amp;pid=ee6409068&amp;color=0,0,0&amp;vpa=187&amp;vtp=1"/>
          <p:cNvSpPr/>
          <p:nvPr/>
        </p:nvSpPr>
        <p:spPr>
          <a:xfrm>
            <a:off x="8484553" y="2458847"/>
            <a:ext cx="1000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refreshed</a:t>
            </a:r>
            <a:endParaRPr lang="en-US" altLang="zh-CN" sz="2000" dirty="0"/>
          </a:p>
        </p:txBody>
      </p:sp>
      <p:sp>
        <p:nvSpPr>
          <p:cNvPr id="8" name="QB_6_AS.403_1#8d113ac5b?vja=1&amp;pid=ee6409068&amp;color=0,0,0&amp;vtp=1"/>
          <p:cNvSpPr/>
          <p:nvPr/>
        </p:nvSpPr>
        <p:spPr>
          <a:xfrm>
            <a:off x="722376" y="3297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句意为：令人愉快的音乐经常在课间播放，让学生们暂时提神醒脑和放松。根据and后的relaxed可知，此处应用形容词作宾补，说明宾语students的状态，refreshed意为“神清气爽的；恢复精神的”。</a:t>
            </a:r>
            <a:endParaRPr lang="en-US" altLang="zh-CN" sz="2200" dirty="0"/>
          </a:p>
        </p:txBody>
      </p:sp>
      <p:sp>
        <p:nvSpPr>
          <p:cNvPr id="9" name="QB_6_BD.404_1#c6252a825?vja=1&amp;pid=ee6409068&amp;color=0,0,0&amp;vtp=1"/>
          <p:cNvSpPr/>
          <p:nvPr/>
        </p:nvSpPr>
        <p:spPr>
          <a:xfrm>
            <a:off x="722376" y="44875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endParaRPr lang="en-US" altLang="zh-CN" sz="2000" dirty="0"/>
          </a:p>
        </p:txBody>
      </p:sp>
      <p:sp>
        <p:nvSpPr>
          <p:cNvPr id="10" name="QB_6_AN.405_1#c6252a825.blank?vja=1&amp;pid=ee6409068&amp;color=0,0,0&amp;vpa=188&amp;vtp=1"/>
          <p:cNvSpPr/>
          <p:nvPr/>
        </p:nvSpPr>
        <p:spPr>
          <a:xfrm>
            <a:off x="5126736" y="4436745"/>
            <a:ext cx="688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firmly</a:t>
            </a:r>
            <a:endParaRPr lang="en-US" altLang="zh-CN" sz="2000" dirty="0"/>
          </a:p>
        </p:txBody>
      </p:sp>
      <p:sp>
        <p:nvSpPr>
          <p:cNvPr id="11" name="QB_6_AS.406_1#c6252a825?vja=1&amp;pid=ee6409068&amp;color=0,0,0&amp;vtp=1"/>
          <p:cNvSpPr/>
          <p:nvPr/>
        </p:nvSpPr>
        <p:spPr>
          <a:xfrm>
            <a:off x="722376" y="52909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句意为：我尽力帮助有困难的人，但我坚信他们应该更加努力地自助。此处应用副词，修饰动词believe，表示“坚定地”，故填firmly。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7_1#a01d5de74?vja=1&amp;pid=ee6409068&amp;color=0,0,0&amp;vtp=1&amp;bt=1"/>
          <p:cNvSpPr/>
          <p:nvPr/>
        </p:nvSpPr>
        <p:spPr>
          <a:xfrm>
            <a:off x="722376" y="77133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（temporary）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pipe.</a:t>
            </a:r>
            <a:endParaRPr lang="en-US" altLang="zh-CN" sz="2000" dirty="0"/>
          </a:p>
        </p:txBody>
      </p:sp>
      <p:sp>
        <p:nvSpPr>
          <p:cNvPr id="3" name="QB_6_AN.408_1#a01d5de74.blank?vja=1&amp;pid=ee6409068&amp;color=0,0,0&amp;vpa=189&amp;vtp=1"/>
          <p:cNvSpPr/>
          <p:nvPr/>
        </p:nvSpPr>
        <p:spPr>
          <a:xfrm>
            <a:off x="5800789" y="720535"/>
            <a:ext cx="12382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temporarily</a:t>
            </a:r>
            <a:endParaRPr lang="en-US" altLang="zh-CN" sz="2000" dirty="0"/>
          </a:p>
        </p:txBody>
      </p:sp>
      <p:sp>
        <p:nvSpPr>
          <p:cNvPr id="4" name="QB_6_AS.409_1#a01d5de74?vja=1&amp;pid=ee6409068&amp;color=0,0,0&amp;vtp=1"/>
          <p:cNvSpPr/>
          <p:nvPr/>
        </p:nvSpPr>
        <p:spPr>
          <a:xfrm>
            <a:off x="722376" y="1572069"/>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句意为：公司已暂时切断煤气供应以修理损坏的煤气管道。设空处修饰动词短语cut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off，应用副词。故填temporarily。</a:t>
            </a:r>
            <a:endParaRPr lang="en-US" altLang="zh-CN" sz="2200" dirty="0"/>
          </a:p>
        </p:txBody>
      </p:sp>
      <p:sp>
        <p:nvSpPr>
          <p:cNvPr id="5" name="QB_6_BD.410_1#90eaeb4d1?vja=1&amp;pid=ee6409068&amp;color=0,0,0&amp;vtp=1"/>
          <p:cNvSpPr/>
          <p:nvPr/>
        </p:nvSpPr>
        <p:spPr>
          <a:xfrm>
            <a:off x="722376" y="2381567"/>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a:t>
            </a:r>
            <a:endParaRPr lang="en-US" altLang="zh-CN" sz="2000" dirty="0"/>
          </a:p>
        </p:txBody>
      </p:sp>
      <p:sp>
        <p:nvSpPr>
          <p:cNvPr id="6" name="QB_6_AN.411_1#90eaeb4d1.blank?vja=1&amp;pid=ee6409068&amp;color=0,0,0&amp;vpa=190&amp;vtp=1"/>
          <p:cNvSpPr/>
          <p:nvPr/>
        </p:nvSpPr>
        <p:spPr>
          <a:xfrm>
            <a:off x="10642156" y="234346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7" name="QB_6_AS.412_1#90eaeb4d1?vja=1&amp;pid=ee6409068&amp;color=0,0,0&amp;vtp=1"/>
          <p:cNvSpPr/>
          <p:nvPr/>
        </p:nvSpPr>
        <p:spPr>
          <a:xfrm>
            <a:off x="722376" y="319436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句意为：我们从他的表现可以推断出他在面试之前已经阅读了该公司的简介。prior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之前”。故填to。</a:t>
            </a:r>
            <a:endParaRPr lang="en-US" altLang="zh-CN" sz="2200" dirty="0"/>
          </a:p>
        </p:txBody>
      </p:sp>
      <p:sp>
        <p:nvSpPr>
          <p:cNvPr id="8" name="QB_6_BD.413_1#c80057040?vja=1&amp;pid=ee6409068&amp;color=0,0,0&amp;vtp=1"/>
          <p:cNvSpPr/>
          <p:nvPr/>
        </p:nvSpPr>
        <p:spPr>
          <a:xfrm>
            <a:off x="722376" y="3992181"/>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relevant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discussing.</a:t>
            </a:r>
            <a:endParaRPr lang="en-US" altLang="zh-CN" sz="2000" dirty="0"/>
          </a:p>
        </p:txBody>
      </p:sp>
      <p:sp>
        <p:nvSpPr>
          <p:cNvPr id="9" name="QB_6_AN.414_1#c80057040.blank?vja=1&amp;pid=ee6409068&amp;color=0,0,0&amp;vpa=191&amp;vtp=1"/>
          <p:cNvSpPr/>
          <p:nvPr/>
        </p:nvSpPr>
        <p:spPr>
          <a:xfrm>
            <a:off x="5237417" y="3954081"/>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0" name="QB_6_AS.415_1#c80057040?vja=1&amp;pid=ee6409068&amp;color=0,0,0&amp;vtp=1"/>
          <p:cNvSpPr/>
          <p:nvPr/>
        </p:nvSpPr>
        <p:spPr>
          <a:xfrm>
            <a:off x="722376" y="4416869"/>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句意为：我认为他所说的与我们正在讨论的话题不相关。be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relevant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相关”。故填to。</a:t>
            </a:r>
            <a:endParaRPr lang="en-US" altLang="zh-CN" sz="2200" dirty="0"/>
          </a:p>
        </p:txBody>
      </p:sp>
      <p:sp>
        <p:nvSpPr>
          <p:cNvPr id="11" name="QB_6_BD.416_1#efc391d4f?vja=1&amp;pid=ee6409068&amp;color=0,0,0&amp;vtp=1"/>
          <p:cNvSpPr/>
          <p:nvPr/>
        </p:nvSpPr>
        <p:spPr>
          <a:xfrm>
            <a:off x="722376" y="5225478"/>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delayed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endParaRPr lang="en-US" altLang="zh-CN" sz="2000" dirty="0"/>
          </a:p>
        </p:txBody>
      </p:sp>
      <p:sp>
        <p:nvSpPr>
          <p:cNvPr id="12" name="QB_6_AS.418_1#efc391d4f?vja=1&amp;pid=ee6409068&amp;color=0,0,0&amp;vtp=1"/>
          <p:cNvSpPr/>
          <p:nvPr/>
        </p:nvSpPr>
        <p:spPr>
          <a:xfrm>
            <a:off x="722376" y="565402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句意为：我没有马上给你回信，因为我离开了一个星期。delay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sth意为“推迟做某事”。故填answering。</a:t>
            </a:r>
            <a:endParaRPr lang="en-US" altLang="zh-CN" sz="2200" dirty="0"/>
          </a:p>
        </p:txBody>
      </p:sp>
      <p:sp>
        <p:nvSpPr>
          <p:cNvPr id="13" name="QB_6_AN.417_1#efc391d4f.blank?vja=1&amp;pid=ee6409068&amp;color=0,0,0&amp;vpa=192&amp;vtp=1"/>
          <p:cNvSpPr/>
          <p:nvPr/>
        </p:nvSpPr>
        <p:spPr>
          <a:xfrm>
            <a:off x="2100326" y="5174678"/>
            <a:ext cx="1100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answering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3">
                                            <p:bg/>
                                          </p:spTgt>
                                        </p:tgtEl>
                                        <p:attrNameLst>
                                          <p:attrName>style.visibility</p:attrName>
                                        </p:attrNameLst>
                                      </p:cBhvr>
                                      <p:to>
                                        <p:strVal val="visible"/>
                                      </p:to>
                                    </p:set>
                                    <p:animEffect transition="in" filter="fade">
                                      <p:cBhvr>
                                        <p:cTn id="55" dur="500"/>
                                        <p:tgtEl>
                                          <p:spTgt spid="1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
                                            <p:txEl>
                                              <p:pRg st="0" end="0"/>
                                            </p:txEl>
                                          </p:spTgt>
                                        </p:tgtEl>
                                        <p:attrNameLst>
                                          <p:attrName>style.visibility</p:attrName>
                                        </p:attrNameLst>
                                      </p:cBhvr>
                                      <p:to>
                                        <p:strVal val="visible"/>
                                      </p:to>
                                    </p:set>
                                    <p:animEffect transition="in" filter="fade">
                                      <p:cBhvr>
                                        <p:cTn id="58" dur="500"/>
                                        <p:tgtEl>
                                          <p:spTgt spid="13">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9_1#ea2e694d0?vja=1&amp;pid=ee6409068&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motivation.</a:t>
            </a:r>
            <a:endParaRPr lang="en-US" altLang="zh-CN" sz="2000" dirty="0"/>
          </a:p>
        </p:txBody>
      </p:sp>
      <p:sp>
        <p:nvSpPr>
          <p:cNvPr id="3" name="QB_6_AN.420_1#ea2e694d0.blank?vja=1&amp;pid=ee6409068&amp;color=0,0,0&amp;vpa=193&amp;vtp=1"/>
          <p:cNvSpPr/>
          <p:nvPr/>
        </p:nvSpPr>
        <p:spPr>
          <a:xfrm>
            <a:off x="1895539" y="858013"/>
            <a:ext cx="122555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inferred</a:t>
            </a:r>
            <a:endParaRPr lang="en-US" altLang="zh-CN" sz="2000" dirty="0"/>
          </a:p>
        </p:txBody>
      </p:sp>
      <p:sp>
        <p:nvSpPr>
          <p:cNvPr id="4" name="QB_6_AS.421_1#ea2e694d0?vja=1&amp;pid=ee6409068&amp;color=0,0,0&amp;vtp=1"/>
          <p:cNvSpPr/>
          <p:nvPr/>
        </p:nvSpPr>
        <p:spPr>
          <a:xfrm>
            <a:off x="722376" y="1696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句意为：可以推断的是，社会支持是影响学术动机的一个重要因素。本句是“It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be+过去分词+that从句”句型，因句中有can,所以此处应用be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inferred。</a:t>
            </a:r>
            <a:endParaRPr lang="en-US" altLang="zh-CN" sz="2200" dirty="0"/>
          </a:p>
        </p:txBody>
      </p:sp>
      <p:sp>
        <p:nvSpPr>
          <p:cNvPr id="5" name="QB_6_BD.422_1#4749dc4e1?vja=1&amp;pid=ee6409068&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playground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endParaRPr lang="en-US" altLang="zh-CN" sz="2000" dirty="0"/>
          </a:p>
        </p:txBody>
      </p:sp>
      <p:sp>
        <p:nvSpPr>
          <p:cNvPr id="6" name="QB_6_AN.423_1#4749dc4e1.blank?vja=1&amp;pid=ee6409068&amp;color=0,0,0&amp;vpa=194&amp;vtp=1"/>
          <p:cNvSpPr/>
          <p:nvPr/>
        </p:nvSpPr>
        <p:spPr>
          <a:xfrm>
            <a:off x="6764401" y="2440559"/>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looking</a:t>
            </a:r>
            <a:endParaRPr lang="en-US" altLang="zh-CN" sz="2000" dirty="0"/>
          </a:p>
        </p:txBody>
      </p:sp>
      <p:sp>
        <p:nvSpPr>
          <p:cNvPr id="7" name="QB_6_AS.424_1#4749dc4e1?vja=1&amp;pid=ee6409068&amp;color=0,0,0&amp;vtp=1"/>
          <p:cNvSpPr/>
          <p:nvPr/>
        </p:nvSpPr>
        <p:spPr>
          <a:xfrm>
            <a:off x="722376" y="29160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句意为：她在操场上走来走去，好像在找什么东西。本句是复合句，含有as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if引导的方式状语从句的省略，从句主语和主句主语相同，且从句谓语中含动词be，所以可以省略从句中的主语和动词be。从句的完整表述为as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something。故填looking。</a:t>
            </a:r>
            <a:endParaRPr lang="en-US" altLang="zh-CN" sz="2200" dirty="0"/>
          </a:p>
        </p:txBody>
      </p:sp>
      <p:sp>
        <p:nvSpPr>
          <p:cNvPr id="8" name="QB_6_BD.425_1#b6327da13?vja=1&amp;pid=ee6409068&amp;color=0,0,0&amp;vtp=1"/>
          <p:cNvSpPr/>
          <p:nvPr/>
        </p:nvSpPr>
        <p:spPr>
          <a:xfrm>
            <a:off x="722376" y="40971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conflict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prejudice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endParaRPr lang="en-US" altLang="zh-CN" sz="2000" dirty="0"/>
          </a:p>
        </p:txBody>
      </p:sp>
      <p:sp>
        <p:nvSpPr>
          <p:cNvPr id="9" name="QB_6_AN.426_1#b6327da13.blank?vja=1&amp;pid=ee6409068&amp;color=0,0,0&amp;vpa=195&amp;vtp=1"/>
          <p:cNvSpPr/>
          <p:nvPr/>
        </p:nvSpPr>
        <p:spPr>
          <a:xfrm>
            <a:off x="5161153" y="4059047"/>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10" name="QB_6_AS.427_1#b6327da13?vja=1&amp;pid=ee6409068&amp;color=0,0,0&amp;vtp=1"/>
          <p:cNvSpPr/>
          <p:nvPr/>
        </p:nvSpPr>
        <p:spPr>
          <a:xfrm>
            <a:off x="722376" y="48972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句意为：矛盾唯一的解决办法是双方放下成见，面对面地谈谈。设空处引导表语从句，从句句意完整，不缺少成分，所以应用连接词that。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586805715?vja=1&amp;pid=53b53acae&amp;color=0,0,0&amp;vtp=1&amp;bt=1"/>
          <p:cNvSpPr/>
          <p:nvPr/>
        </p:nvSpPr>
        <p:spPr>
          <a:xfrm>
            <a:off x="722376" y="896112"/>
            <a:ext cx="10753344" cy="2633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1.在顾客入住期间，系统会将该房间标记为已被占用。（duration）</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system</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will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mark</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room</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occupied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 ____ ________ 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customer’s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stay.</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2.我们该用什么标准来评估候选人的资格？（criterion；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qualification）</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 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should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use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evaluate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 _________________ ___ __________</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3.别担心考试，全力以赴就行了。（foot）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worry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about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examination.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Just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 _____ _____ _____ ________</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B_6_AN.429_1#586805715.blank?vja=1&amp;pid=53b53acae&amp;color=0,0,0&amp;vpa=196&amp;vtp=1"/>
          <p:cNvSpPr/>
          <p:nvPr/>
        </p:nvSpPr>
        <p:spPr>
          <a:xfrm>
            <a:off x="5783326" y="1620012"/>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5" name="QB_6_AN.430_1#586805715.blank?vja=1&amp;pid=53b53acae&amp;color=0,0,0&amp;vpa=197&amp;vtp=1"/>
          <p:cNvSpPr/>
          <p:nvPr/>
        </p:nvSpPr>
        <p:spPr>
          <a:xfrm>
            <a:off x="6405626" y="1620012"/>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6" name="QB_6_AN.431_1#586805715.blank?vja=1&amp;pid=53b53acae&amp;color=0,0,0&amp;vpa=198&amp;vtp=1"/>
          <p:cNvSpPr/>
          <p:nvPr/>
        </p:nvSpPr>
        <p:spPr>
          <a:xfrm>
            <a:off x="7027926" y="1620012"/>
            <a:ext cx="901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duration</a:t>
            </a:r>
            <a:endParaRPr lang="en-US" altLang="zh-CN" sz="2000" dirty="0"/>
          </a:p>
        </p:txBody>
      </p:sp>
      <p:sp>
        <p:nvSpPr>
          <p:cNvPr id="7" name="QB_6_AN.432_1#586805715.blank?vja=1&amp;pid=53b53acae&amp;color=0,0,0&amp;vpa=199&amp;vtp=1"/>
          <p:cNvSpPr/>
          <p:nvPr/>
        </p:nvSpPr>
        <p:spPr>
          <a:xfrm>
            <a:off x="8170926" y="1620012"/>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9" name="QB_6_AN.434_1#586805715.blank?vja=1&amp;pid=53b53acae&amp;color=0,0,0&amp;vpa=200&amp;vtp=1"/>
          <p:cNvSpPr/>
          <p:nvPr/>
        </p:nvSpPr>
        <p:spPr>
          <a:xfrm>
            <a:off x="782701" y="2382012"/>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10" name="QB_6_AN.435_1#586805715.blank?vja=1&amp;pid=53b53acae&amp;color=0,0,0&amp;vpa=201&amp;vtp=1"/>
          <p:cNvSpPr/>
          <p:nvPr/>
        </p:nvSpPr>
        <p:spPr>
          <a:xfrm>
            <a:off x="1646301" y="2382012"/>
            <a:ext cx="773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criteria</a:t>
            </a:r>
            <a:endParaRPr lang="en-US" altLang="zh-CN" sz="2000" dirty="0"/>
          </a:p>
        </p:txBody>
      </p:sp>
      <p:sp>
        <p:nvSpPr>
          <p:cNvPr id="11" name="QB_6_AN.436_1#586805715.blank?vja=1&amp;pid=53b53acae&amp;color=0,0,0&amp;vpa=202&amp;vtp=1"/>
          <p:cNvSpPr/>
          <p:nvPr/>
        </p:nvSpPr>
        <p:spPr>
          <a:xfrm>
            <a:off x="5662676" y="2382012"/>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2" name="QB_6_AN.437_1#586805715.blank?vja=1&amp;pid=53b53acae&amp;color=0,0,0&amp;vpa=203&amp;vtp=1"/>
          <p:cNvSpPr/>
          <p:nvPr/>
        </p:nvSpPr>
        <p:spPr>
          <a:xfrm>
            <a:off x="6335776" y="2369312"/>
            <a:ext cx="19431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qualification（s）</a:t>
            </a:r>
            <a:endParaRPr lang="en-US" altLang="zh-CN" sz="2000" dirty="0"/>
          </a:p>
        </p:txBody>
      </p:sp>
      <p:sp>
        <p:nvSpPr>
          <p:cNvPr id="13" name="QB_6_AN.438_1#586805715.blank?vja=1&amp;pid=53b53acae&amp;color=0,0,0&amp;vpa=204&amp;vtp=1"/>
          <p:cNvSpPr/>
          <p:nvPr/>
        </p:nvSpPr>
        <p:spPr>
          <a:xfrm>
            <a:off x="8570976" y="2382012"/>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4" name="QB_6_AN.439_1#586805715.blank?vja=1&amp;pid=53b53acae&amp;color=0,0,0&amp;vpa=205&amp;vtp=1"/>
          <p:cNvSpPr/>
          <p:nvPr/>
        </p:nvSpPr>
        <p:spPr>
          <a:xfrm>
            <a:off x="9091676" y="2382012"/>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candidates</a:t>
            </a:r>
            <a:endParaRPr lang="en-US" altLang="zh-CN" sz="2000" dirty="0"/>
          </a:p>
        </p:txBody>
      </p:sp>
      <p:sp>
        <p:nvSpPr>
          <p:cNvPr id="16" name="QB_6_AN.441_1#586805715.blank?vja=1&amp;pid=53b53acae&amp;color=0,0,0&amp;vpa=206&amp;vtp=1"/>
          <p:cNvSpPr/>
          <p:nvPr/>
        </p:nvSpPr>
        <p:spPr>
          <a:xfrm>
            <a:off x="5308854" y="3131312"/>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put</a:t>
            </a:r>
            <a:endParaRPr lang="en-US" altLang="zh-CN" sz="2000" dirty="0"/>
          </a:p>
        </p:txBody>
      </p:sp>
      <p:sp>
        <p:nvSpPr>
          <p:cNvPr id="17" name="QB_6_AN.442_1#586805715.blank?vja=1&amp;pid=53b53acae&amp;color=0,0,0&amp;vpa=207&amp;vtp=1"/>
          <p:cNvSpPr/>
          <p:nvPr/>
        </p:nvSpPr>
        <p:spPr>
          <a:xfrm>
            <a:off x="5931154" y="3131312"/>
            <a:ext cx="522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endParaRPr lang="en-US" altLang="zh-CN" sz="2000" dirty="0"/>
          </a:p>
        </p:txBody>
      </p:sp>
      <p:sp>
        <p:nvSpPr>
          <p:cNvPr id="18" name="QB_6_AN.443_1#586805715.blank?vja=1&amp;pid=53b53acae&amp;color=0,0,0&amp;vpa=208&amp;vtp=1"/>
          <p:cNvSpPr/>
          <p:nvPr/>
        </p:nvSpPr>
        <p:spPr>
          <a:xfrm>
            <a:off x="6718554" y="3144012"/>
            <a:ext cx="465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best</a:t>
            </a:r>
            <a:endParaRPr lang="en-US" altLang="zh-CN" sz="2000" dirty="0"/>
          </a:p>
        </p:txBody>
      </p:sp>
      <p:sp>
        <p:nvSpPr>
          <p:cNvPr id="19" name="QB_6_AN.444_1#586805715.blank?vja=1&amp;pid=53b53acae&amp;color=0,0,0&amp;vpa=209&amp;vtp=1"/>
          <p:cNvSpPr/>
          <p:nvPr/>
        </p:nvSpPr>
        <p:spPr>
          <a:xfrm>
            <a:off x="7480554" y="3144012"/>
            <a:ext cx="465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foot</a:t>
            </a:r>
            <a:endParaRPr lang="en-US" altLang="zh-CN" sz="2000" dirty="0"/>
          </a:p>
        </p:txBody>
      </p:sp>
      <p:sp>
        <p:nvSpPr>
          <p:cNvPr id="20" name="QB_6_AN.445_1#586805715.blank?vja=1&amp;pid=53b53acae&amp;color=0,0,0&amp;vpa=210&amp;vtp=1"/>
          <p:cNvSpPr/>
          <p:nvPr/>
        </p:nvSpPr>
        <p:spPr>
          <a:xfrm>
            <a:off x="8242554" y="3144012"/>
            <a:ext cx="860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forward</a:t>
            </a:r>
            <a:endParaRPr lang="en-US" altLang="zh-CN" sz="2000" dirty="0"/>
          </a:p>
        </p:txBody>
      </p:sp>
      <p:sp>
        <p:nvSpPr>
          <p:cNvPr id="21" name="QB_6_BD.446_1#8d590b8fc?vja=1&amp;pid=53b53acae&amp;color=0,0,0&amp;vtp=1"/>
          <p:cNvSpPr/>
          <p:nvPr/>
        </p:nvSpPr>
        <p:spPr>
          <a:xfrm>
            <a:off x="722376" y="3563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4.比赛一开始，我们队占了上风。但很快我们便失去了优势。（hand）</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a:t>
            </a:r>
            <a:endParaRPr lang="en-US" altLang="zh-CN" sz="2000" dirty="0"/>
          </a:p>
        </p:txBody>
      </p:sp>
      <p:sp>
        <p:nvSpPr>
          <p:cNvPr id="22" name="QB_6_AN.447_1#8d590b8fc.blank?vja=1&amp;pid=53b53acae&amp;color=0,0,0&amp;vpa=211&amp;vtp=1"/>
          <p:cNvSpPr/>
          <p:nvPr/>
        </p:nvSpPr>
        <p:spPr>
          <a:xfrm>
            <a:off x="5462334" y="3893947"/>
            <a:ext cx="733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gained</a:t>
            </a:r>
            <a:endParaRPr lang="en-US" altLang="zh-CN" sz="2000" dirty="0"/>
          </a:p>
        </p:txBody>
      </p:sp>
      <p:sp>
        <p:nvSpPr>
          <p:cNvPr id="23" name="QB_6_AN.448_1#8d590b8fc.blank?vja=1&amp;pid=53b53acae&amp;color=0,0,0&amp;vpa=212&amp;vtp=1"/>
          <p:cNvSpPr/>
          <p:nvPr/>
        </p:nvSpPr>
        <p:spPr>
          <a:xfrm>
            <a:off x="6480874" y="3906647"/>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24" name="QB_6_AN.449_1#8d590b8fc.blank?vja=1&amp;pid=53b53acae&amp;color=0,0,0&amp;vpa=213&amp;vtp=1"/>
          <p:cNvSpPr/>
          <p:nvPr/>
        </p:nvSpPr>
        <p:spPr>
          <a:xfrm>
            <a:off x="7131114" y="3893947"/>
            <a:ext cx="635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upper</a:t>
            </a:r>
            <a:endParaRPr lang="en-US" altLang="zh-CN" sz="2000" dirty="0"/>
          </a:p>
        </p:txBody>
      </p:sp>
      <p:sp>
        <p:nvSpPr>
          <p:cNvPr id="25" name="QB_6_AN.450_1#8d590b8fc.blank?vja=1&amp;pid=53b53acae&amp;color=0,0,0&amp;vpa=214&amp;vtp=1"/>
          <p:cNvSpPr/>
          <p:nvPr/>
        </p:nvSpPr>
        <p:spPr>
          <a:xfrm>
            <a:off x="8073454" y="3906647"/>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hand</a:t>
            </a:r>
            <a:endParaRPr lang="en-US" altLang="zh-CN" sz="2000" dirty="0"/>
          </a:p>
        </p:txBody>
      </p:sp>
      <p:sp>
        <p:nvSpPr>
          <p:cNvPr id="26" name="QB_6_BD.451_1#53e1bfcf4?vja=1&amp;pid=53b53acae&amp;color=0,0,0&amp;vtp=1"/>
          <p:cNvSpPr/>
          <p:nvPr/>
        </p:nvSpPr>
        <p:spPr>
          <a:xfrm>
            <a:off x="722376" y="4706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5.如果发送申请后没有收到答复，你可以打个电话跟进一下。（follow）</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endParaRPr lang="en-US" altLang="zh-CN" sz="2000" dirty="0"/>
          </a:p>
        </p:txBody>
      </p:sp>
      <p:sp>
        <p:nvSpPr>
          <p:cNvPr id="27" name="QB_6_AN.452_1#53e1bfcf4.blank?vja=1&amp;pid=53b53acae&amp;color=0,0,0&amp;vpa=215&amp;vtp=1"/>
          <p:cNvSpPr/>
          <p:nvPr/>
        </p:nvSpPr>
        <p:spPr>
          <a:xfrm>
            <a:off x="8620760" y="5049647"/>
            <a:ext cx="719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follow</a:t>
            </a:r>
            <a:endParaRPr lang="en-US" altLang="zh-CN" sz="2000" dirty="0"/>
          </a:p>
        </p:txBody>
      </p:sp>
      <p:sp>
        <p:nvSpPr>
          <p:cNvPr id="28" name="QB_6_AN.453_1#53e1bfcf4.blank?vja=1&amp;pid=53b53acae&amp;color=0,0,0&amp;vpa=216&amp;vtp=1"/>
          <p:cNvSpPr/>
          <p:nvPr/>
        </p:nvSpPr>
        <p:spPr>
          <a:xfrm>
            <a:off x="9665589" y="5049647"/>
            <a:ext cx="196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29" name="QB_6_AN.454_1#53e1bfcf4.blank?vja=1&amp;pid=53b53acae&amp;color=0,0,0&amp;vpa=217&amp;vtp=1"/>
          <p:cNvSpPr/>
          <p:nvPr/>
        </p:nvSpPr>
        <p:spPr>
          <a:xfrm>
            <a:off x="10189718" y="5036947"/>
            <a:ext cx="31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7">
                                            <p:bg/>
                                          </p:spTgt>
                                        </p:tgtEl>
                                        <p:attrNameLst>
                                          <p:attrName>style.visibility</p:attrName>
                                        </p:attrNameLst>
                                      </p:cBhvr>
                                      <p:to>
                                        <p:strVal val="visible"/>
                                      </p:to>
                                    </p:set>
                                    <p:animEffect transition="in" filter="fade">
                                      <p:cBhvr>
                                        <p:cTn id="159" dur="500"/>
                                        <p:tgtEl>
                                          <p:spTgt spid="27">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xEl>
                                              <p:pRg st="0" end="0"/>
                                            </p:txEl>
                                          </p:spTgt>
                                        </p:tgtEl>
                                        <p:attrNameLst>
                                          <p:attrName>style.visibility</p:attrName>
                                        </p:attrNameLst>
                                      </p:cBhvr>
                                      <p:to>
                                        <p:strVal val="visible"/>
                                      </p:to>
                                    </p:set>
                                    <p:animEffect transition="in" filter="fade">
                                      <p:cBhvr>
                                        <p:cTn id="162" dur="500"/>
                                        <p:tgtEl>
                                          <p:spTgt spid="27">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8">
                                            <p:bg/>
                                          </p:spTgt>
                                        </p:tgtEl>
                                        <p:attrNameLst>
                                          <p:attrName>style.visibility</p:attrName>
                                        </p:attrNameLst>
                                      </p:cBhvr>
                                      <p:to>
                                        <p:strVal val="visible"/>
                                      </p:to>
                                    </p:set>
                                    <p:animEffect transition="in" filter="fade">
                                      <p:cBhvr>
                                        <p:cTn id="167" dur="500"/>
                                        <p:tgtEl>
                                          <p:spTgt spid="28">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8">
                                            <p:txEl>
                                              <p:pRg st="0" end="0"/>
                                            </p:txEl>
                                          </p:spTgt>
                                        </p:tgtEl>
                                        <p:attrNameLst>
                                          <p:attrName>style.visibility</p:attrName>
                                        </p:attrNameLst>
                                      </p:cBhvr>
                                      <p:to>
                                        <p:strVal val="visible"/>
                                      </p:to>
                                    </p:set>
                                    <p:animEffect transition="in" filter="fade">
                                      <p:cBhvr>
                                        <p:cTn id="170" dur="500"/>
                                        <p:tgtEl>
                                          <p:spTgt spid="28">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9" grpId="0" animBg="1" build="p"/>
      <p:bldP spid="10" grpId="0" animBg="1" build="p"/>
      <p:bldP spid="11" grpId="0" animBg="1" build="p"/>
      <p:bldP spid="12" grpId="0" animBg="1" build="p"/>
      <p:bldP spid="13" grpId="0" animBg="1" build="p"/>
      <p:bldP spid="14" grpId="0" animBg="1" build="p"/>
      <p:bldP spid="16" grpId="0" animBg="1" build="p"/>
      <p:bldP spid="17" grpId="0" animBg="1" build="p"/>
      <p:bldP spid="18" grpId="0" animBg="1" build="p"/>
      <p:bldP spid="19" grpId="0" animBg="1" build="p"/>
      <p:bldP spid="20" grpId="0" animBg="1" build="p"/>
      <p:bldP spid="22" grpId="0" animBg="1" build="p"/>
      <p:bldP spid="23" grpId="0" animBg="1" build="p"/>
      <p:bldP spid="24" grpId="0" animBg="1" build="p"/>
      <p:bldP spid="25" grpId="0" animBg="1" build="p"/>
      <p:bldP spid="27" grpId="0" animBg="1" build="p"/>
      <p:bldP spid="28" grpId="0" animBg="1" build="p"/>
      <p:bldP spid="29"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55_1#48733ee92?vja=1&amp;pid=eafd7892e&amp;color=0,0,0&amp;vtp=1&amp;bt=1"/>
          <p:cNvSpPr/>
          <p:nvPr/>
        </p:nvSpPr>
        <p:spPr>
          <a:xfrm>
            <a:off x="722376" y="900000"/>
            <a:ext cx="10753344" cy="4919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[安徽六安二中2024高二期末]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Durietz</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78-year-old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Illinois.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September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Guinness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Durietz</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Durietz</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Ⅱ.On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Durietz</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Woodland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Gurnee,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Illinois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1970.Ever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Durietz</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endParaRPr lang="en-US" altLang="zh-CN" sz="2000" dirty="0"/>
          </a:p>
        </p:txBody>
      </p:sp>
    </p:spTree>
  </p:cSld>
  <p:clrMapOvr>
    <a:masterClrMapping/>
  </p:clrMapOvr>
  <p:transition>
    <p:fad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55_1#48733ee92?vja=1&amp;pid=eafd7892e&amp;color=0,0,0&amp;vtp=1&amp;bt=1"/>
          <p:cNvSpPr/>
          <p:nvPr/>
        </p:nvSpPr>
        <p:spPr>
          <a:xfrm>
            <a:off x="722376" y="900000"/>
            <a:ext cx="10753344" cy="3009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geography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（模拟的）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Durietz</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Woodland.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6_EX.456_1#48733ee92?vja=1&amp;pid=eafd7892e&amp;color=0,0,0&amp;vtp=1"/>
          <p:cNvSpPr/>
          <p:nvPr/>
        </p:nvSpPr>
        <p:spPr>
          <a:xfrm>
            <a:off x="722376" y="3950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本文是一篇记叙文。文章讲述78岁的杜里茨先生是来自伊利诺伊州的一位社会科学教师，他创造了世界上最长教学生涯的吉尼斯世界纪录。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57_1#08ca6439f?vja=1&amp;pid=48733ee9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Durietz</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58_1#08ca6439f.bracket?vja=1&amp;pid=48733ee92&amp;color=0,0,0&amp;vpa=218&amp;vtp=1"/>
          <p:cNvSpPr/>
          <p:nvPr/>
        </p:nvSpPr>
        <p:spPr>
          <a:xfrm>
            <a:off x="810583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57_2#08ca6439f.choices?vja=1&amp;pid=48733ee92&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C.Suggestions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expectations.</a:t>
            </a:r>
            <a:endParaRPr lang="en-US" altLang="zh-CN" sz="2000" dirty="0"/>
          </a:p>
        </p:txBody>
      </p:sp>
      <p:sp>
        <p:nvSpPr>
          <p:cNvPr id="5" name="QC_7_AS.459_1#08ca6439f?vja=1&amp;pid=48733ee92&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细节理解题。由第二段中的“Mr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Durietz</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Ⅱ.”可知，杜里茨先生对历史的热爱促使他决定当一名社会科学教师。故选B项。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bed060268?vja=1&amp;pid=51ff34352&amp;color=0,0,0&amp;vtp=1&amp;bt=1"/>
          <p:cNvSpPr/>
          <p:nvPr/>
        </p:nvSpPr>
        <p:spPr>
          <a:xfrm>
            <a:off x="722376" y="896112"/>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1.恐怕你对这个年轻人有些偏见。（prejudice）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I’m</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afraid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you</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 ______ ______________ 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young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man.</a:t>
            </a:r>
            <a:endParaRPr lang="en-US" altLang="zh-CN" sz="2000" dirty="0"/>
          </a:p>
        </p:txBody>
      </p:sp>
      <p:sp>
        <p:nvSpPr>
          <p:cNvPr id="4" name="QB_6_AN.33_1#bed060268.blank?vja=1&amp;pid=51ff34352&amp;color=0,0,0&amp;vpa=12&amp;vtp=1"/>
          <p:cNvSpPr/>
          <p:nvPr/>
        </p:nvSpPr>
        <p:spPr>
          <a:xfrm>
            <a:off x="2462276" y="1620012"/>
            <a:ext cx="536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endParaRPr lang="en-US" altLang="zh-CN" sz="2000" dirty="0"/>
          </a:p>
        </p:txBody>
      </p:sp>
      <p:sp>
        <p:nvSpPr>
          <p:cNvPr id="5" name="QB_6_AN.34_1#bed060268.blank?vja=1&amp;pid=51ff34352&amp;color=0,0,0&amp;vpa=13&amp;vtp=1"/>
          <p:cNvSpPr/>
          <p:nvPr/>
        </p:nvSpPr>
        <p:spPr>
          <a:xfrm>
            <a:off x="3262376" y="1620012"/>
            <a:ext cx="592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some</a:t>
            </a:r>
            <a:endParaRPr lang="en-US" altLang="zh-CN" sz="2000" dirty="0"/>
          </a:p>
        </p:txBody>
      </p:sp>
      <p:sp>
        <p:nvSpPr>
          <p:cNvPr id="6" name="QB_6_AN.35_1#bed060268.blank?vja=1&amp;pid=51ff34352&amp;color=0,0,0&amp;vpa=14&amp;vtp=1"/>
          <p:cNvSpPr/>
          <p:nvPr/>
        </p:nvSpPr>
        <p:spPr>
          <a:xfrm>
            <a:off x="4151376" y="1607312"/>
            <a:ext cx="1606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prejudice（s）</a:t>
            </a:r>
            <a:endParaRPr lang="en-US" altLang="zh-CN" sz="2000" dirty="0"/>
          </a:p>
        </p:txBody>
      </p:sp>
      <p:sp>
        <p:nvSpPr>
          <p:cNvPr id="7" name="QB_6_AN.36_1#bed060268.blank?vja=1&amp;pid=51ff34352&amp;color=0,0,0&amp;vpa=15&amp;vtp=1"/>
          <p:cNvSpPr/>
          <p:nvPr/>
        </p:nvSpPr>
        <p:spPr>
          <a:xfrm>
            <a:off x="6030976" y="1607312"/>
            <a:ext cx="774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against</a:t>
            </a:r>
            <a:endParaRPr lang="en-US" altLang="zh-CN" sz="2000" dirty="0"/>
          </a:p>
        </p:txBody>
      </p:sp>
      <p:sp>
        <p:nvSpPr>
          <p:cNvPr id="8" name="QB_6_BD.37_1#c35c0a7a8?vja=1&amp;pid=51ff34352&amp;color=0,0,0&amp;vtp=1"/>
          <p:cNvSpPr/>
          <p:nvPr/>
        </p:nvSpPr>
        <p:spPr>
          <a:xfrm>
            <a:off x="722376" y="2039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2.据预计，该公司将会雇用至少80名兼职工人来完成这个项目。（anticipate）</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9" name="QB_6_AN.38_1#c35c0a7a8.blank?vja=1&amp;pid=51ff34352&amp;color=0,0,0&amp;vpa=16&amp;vtp=1"/>
          <p:cNvSpPr/>
          <p:nvPr/>
        </p:nvSpPr>
        <p:spPr>
          <a:xfrm>
            <a:off x="782701" y="2382647"/>
            <a:ext cx="211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10" name="QB_6_AN.39_1#c35c0a7a8.blank?vja=1&amp;pid=51ff34352&amp;color=0,0,0&amp;vpa=17&amp;vtp=1"/>
          <p:cNvSpPr/>
          <p:nvPr/>
        </p:nvSpPr>
        <p:spPr>
          <a:xfrm>
            <a:off x="1411161" y="2382647"/>
            <a:ext cx="225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1" name="QB_6_AN.40_1#c35c0a7a8.blank?vja=1&amp;pid=51ff34352&amp;color=0,0,0&amp;vpa=18&amp;vtp=1"/>
          <p:cNvSpPr/>
          <p:nvPr/>
        </p:nvSpPr>
        <p:spPr>
          <a:xfrm>
            <a:off x="2014220" y="2369947"/>
            <a:ext cx="1168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anticipated</a:t>
            </a:r>
            <a:endParaRPr lang="en-US" altLang="zh-CN" sz="2000" dirty="0"/>
          </a:p>
        </p:txBody>
      </p:sp>
      <p:sp>
        <p:nvSpPr>
          <p:cNvPr id="12" name="QB_6_AN.41_1#c35c0a7a8.blank?vja=1&amp;pid=51ff34352&amp;color=0,0,0&amp;vpa=19&amp;vtp=1"/>
          <p:cNvSpPr/>
          <p:nvPr/>
        </p:nvSpPr>
        <p:spPr>
          <a:xfrm>
            <a:off x="3569716" y="2382647"/>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13" name="QB_6_AN.42_1#c35c0a7a8.blank?vja=1&amp;pid=51ff34352&amp;color=0,0,0&amp;vpa=20&amp;vtp=1"/>
          <p:cNvSpPr/>
          <p:nvPr/>
        </p:nvSpPr>
        <p:spPr>
          <a:xfrm>
            <a:off x="770001" y="2750947"/>
            <a:ext cx="16319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complete/finish</a:t>
            </a:r>
            <a:endParaRPr lang="en-US" altLang="zh-CN" sz="2000" dirty="0"/>
          </a:p>
        </p:txBody>
      </p:sp>
      <p:sp>
        <p:nvSpPr>
          <p:cNvPr id="14" name="QB_6_AN.43_1#c35c0a7a8.blank?vja=1&amp;pid=51ff34352&amp;color=0,0,0&amp;vpa=21&amp;vtp=1"/>
          <p:cNvSpPr/>
          <p:nvPr/>
        </p:nvSpPr>
        <p:spPr>
          <a:xfrm>
            <a:off x="2713101" y="2763647"/>
            <a:ext cx="801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the/this</a:t>
            </a:r>
            <a:endParaRPr lang="en-US" altLang="zh-CN" sz="2000" dirty="0"/>
          </a:p>
        </p:txBody>
      </p:sp>
      <p:sp>
        <p:nvSpPr>
          <p:cNvPr id="15" name="QB_6_AN.44_1#c35c0a7a8.blank?vja=1&amp;pid=51ff34352&amp;color=0,0,0&amp;vpa=22&amp;vtp=1"/>
          <p:cNvSpPr/>
          <p:nvPr/>
        </p:nvSpPr>
        <p:spPr>
          <a:xfrm>
            <a:off x="3818001" y="2750947"/>
            <a:ext cx="760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project</a:t>
            </a:r>
            <a:endParaRPr lang="en-US" altLang="zh-CN" sz="2000" dirty="0"/>
          </a:p>
        </p:txBody>
      </p:sp>
      <p:sp>
        <p:nvSpPr>
          <p:cNvPr id="16" name="QB_6_BD.45_1#d86760367?vja=1&amp;pid=51ff34352&amp;color=0,0,0&amp;vtp=1"/>
          <p:cNvSpPr/>
          <p:nvPr/>
        </p:nvSpPr>
        <p:spPr>
          <a:xfrm>
            <a:off x="722376" y="3182747"/>
            <a:ext cx="10753344" cy="1113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3.我的祖父喜欢谈论美好的旧时光，老人常如此。（fond）</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grandfather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endParaRPr lang="en-US" altLang="zh-CN" sz="2000" dirty="0"/>
          </a:p>
        </p:txBody>
      </p:sp>
      <p:sp>
        <p:nvSpPr>
          <p:cNvPr id="17" name="QB_6_AN.46_1#d86760367.blank?vja=1&amp;pid=51ff34352&amp;color=0,0,0&amp;vpa=23&amp;vtp=1"/>
          <p:cNvSpPr/>
          <p:nvPr/>
        </p:nvSpPr>
        <p:spPr>
          <a:xfrm>
            <a:off x="6849555" y="3525647"/>
            <a:ext cx="225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8" name="QB_6_AN.47_1#d86760367.blank?vja=1&amp;pid=51ff34352&amp;color=0,0,0&amp;vpa=24&amp;vtp=1"/>
          <p:cNvSpPr/>
          <p:nvPr/>
        </p:nvSpPr>
        <p:spPr>
          <a:xfrm>
            <a:off x="7339394" y="3525647"/>
            <a:ext cx="522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fond</a:t>
            </a:r>
            <a:endParaRPr lang="en-US" altLang="zh-CN" sz="2000" dirty="0"/>
          </a:p>
        </p:txBody>
      </p:sp>
      <p:sp>
        <p:nvSpPr>
          <p:cNvPr id="19" name="QB_6_AN.48_1#d86760367.blank?vja=1&amp;pid=51ff34352&amp;color=0,0,0&amp;vpa=25&amp;vtp=1"/>
          <p:cNvSpPr/>
          <p:nvPr/>
        </p:nvSpPr>
        <p:spPr>
          <a:xfrm>
            <a:off x="8108633" y="3525647"/>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20" name="QB_6_AN.49_1#d86760367.blank?vja=1&amp;pid=51ff34352&amp;color=0,0,0&amp;vpa=26&amp;vtp=1"/>
          <p:cNvSpPr/>
          <p:nvPr/>
        </p:nvSpPr>
        <p:spPr>
          <a:xfrm>
            <a:off x="8636572" y="3512947"/>
            <a:ext cx="760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talking</a:t>
            </a:r>
            <a:endParaRPr lang="en-US" altLang="zh-CN" sz="2000" dirty="0"/>
          </a:p>
        </p:txBody>
      </p:sp>
      <p:sp>
        <p:nvSpPr>
          <p:cNvPr id="21" name="QB_6_AN.50_1#d86760367.blank?vja=1&amp;pid=51ff34352&amp;color=0,0,0&amp;vpa=27&amp;vtp=1"/>
          <p:cNvSpPr/>
          <p:nvPr/>
        </p:nvSpPr>
        <p:spPr>
          <a:xfrm>
            <a:off x="9659811" y="3525647"/>
            <a:ext cx="620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a:t>
            </a:r>
            <a:endParaRPr lang="en-US" altLang="zh-CN" sz="2000" dirty="0"/>
          </a:p>
        </p:txBody>
      </p:sp>
      <p:sp>
        <p:nvSpPr>
          <p:cNvPr id="22" name="QB_6_BD.51_1#e1c076a9d?vja=1&amp;pid=51ff34352&amp;color=0,0,0&amp;vtp=1"/>
          <p:cNvSpPr/>
          <p:nvPr/>
        </p:nvSpPr>
        <p:spPr>
          <a:xfrm>
            <a:off x="722376" y="4335145"/>
            <a:ext cx="10753344" cy="1113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4.尽管有许多困难，这对夫妇还是在做着各种各样的工作来谋生。</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difficulties.</a:t>
            </a:r>
            <a:endParaRPr lang="en-US" altLang="zh-CN" sz="2000" dirty="0"/>
          </a:p>
        </p:txBody>
      </p:sp>
      <p:sp>
        <p:nvSpPr>
          <p:cNvPr id="23" name="QB_6_AN.52_1#e1c076a9d.blank?vja=1&amp;pid=51ff34352&amp;color=0,0,0&amp;vpa=28&amp;vtp=1"/>
          <p:cNvSpPr/>
          <p:nvPr/>
        </p:nvSpPr>
        <p:spPr>
          <a:xfrm>
            <a:off x="5837301" y="4678045"/>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24" name="QB_6_AN.53_1#e1c076a9d.blank?vja=1&amp;pid=51ff34352&amp;color=0,0,0&amp;vpa=29&amp;vtp=1"/>
          <p:cNvSpPr/>
          <p:nvPr/>
        </p:nvSpPr>
        <p:spPr>
          <a:xfrm>
            <a:off x="6427851" y="4678045"/>
            <a:ext cx="1112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earn/make</a:t>
            </a:r>
            <a:endParaRPr lang="en-US" altLang="zh-CN" sz="2000" dirty="0"/>
          </a:p>
        </p:txBody>
      </p:sp>
      <p:sp>
        <p:nvSpPr>
          <p:cNvPr id="25" name="QB_6_AN.54_1#e1c076a9d.blank?vja=1&amp;pid=51ff34352&amp;color=0,0,0&amp;vpa=30&amp;vtp=1"/>
          <p:cNvSpPr/>
          <p:nvPr/>
        </p:nvSpPr>
        <p:spPr>
          <a:xfrm>
            <a:off x="7920101" y="4678045"/>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26" name="QB_6_AN.55_1#e1c076a9d.blank?vja=1&amp;pid=51ff34352&amp;color=0,0,0&amp;vpa=31&amp;vtp=1"/>
          <p:cNvSpPr/>
          <p:nvPr/>
        </p:nvSpPr>
        <p:spPr>
          <a:xfrm>
            <a:off x="8447151" y="4665345"/>
            <a:ext cx="647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living</a:t>
            </a:r>
            <a:endParaRPr lang="en-US" altLang="zh-CN" sz="2000" dirty="0"/>
          </a:p>
        </p:txBody>
      </p:sp>
      <p:sp>
        <p:nvSpPr>
          <p:cNvPr id="3" name="QB_6_BD.56_1#7647f272a?vja=1&amp;pid=51ff34352&amp;color=0,0,0&amp;vtp=1"/>
          <p:cNvSpPr/>
          <p:nvPr/>
        </p:nvSpPr>
        <p:spPr>
          <a:xfrm>
            <a:off x="722376" y="5448300"/>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5.有一些迹象可以帮助你意识到，对你而言，走出舒适区是很有必要的。（zone）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27" name="QB_6_AN.57_1#7647f272a.blank?vja=1&amp;pid=51ff34352&amp;color=0,0,0&amp;vpa=32&amp;vtp=1"/>
          <p:cNvSpPr/>
          <p:nvPr/>
        </p:nvSpPr>
        <p:spPr>
          <a:xfrm>
            <a:off x="5288915" y="5791200"/>
            <a:ext cx="365379"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it’s</a:t>
            </a:r>
            <a:endParaRPr lang="en-US" altLang="zh-CN" sz="2000" dirty="0"/>
          </a:p>
        </p:txBody>
      </p:sp>
      <p:sp>
        <p:nvSpPr>
          <p:cNvPr id="28" name="QB_6_AN.58_1#7647f272a.blank?vja=1&amp;pid=51ff34352&amp;color=0,0,0&amp;vpa=33&amp;vtp=1"/>
          <p:cNvSpPr/>
          <p:nvPr/>
        </p:nvSpPr>
        <p:spPr>
          <a:xfrm>
            <a:off x="5899976" y="5778500"/>
            <a:ext cx="1042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necessary</a:t>
            </a:r>
            <a:endParaRPr lang="en-US" altLang="zh-CN" sz="2000" dirty="0"/>
          </a:p>
        </p:txBody>
      </p:sp>
      <p:sp>
        <p:nvSpPr>
          <p:cNvPr id="29" name="QB_6_AN.59_1#7647f272a.blank?vja=1&amp;pid=51ff34352&amp;color=0,0,0&amp;vpa=34&amp;vtp=1"/>
          <p:cNvSpPr/>
          <p:nvPr/>
        </p:nvSpPr>
        <p:spPr>
          <a:xfrm>
            <a:off x="7209536" y="5791200"/>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30" name="QB_6_AN.60_1#7647f272a.blank?vja=1&amp;pid=51ff34352&amp;color=0,0,0&amp;vpa=35&amp;vtp=1"/>
          <p:cNvSpPr/>
          <p:nvPr/>
        </p:nvSpPr>
        <p:spPr>
          <a:xfrm>
            <a:off x="7858697" y="5778500"/>
            <a:ext cx="438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p:txBody>
      </p:sp>
      <p:sp>
        <p:nvSpPr>
          <p:cNvPr id="31" name="QB_6_AN.61_1#7647f272a.blank?vja=1&amp;pid=51ff34352&amp;color=0,0,0&amp;vpa=36&amp;vtp=1"/>
          <p:cNvSpPr/>
          <p:nvPr/>
        </p:nvSpPr>
        <p:spPr>
          <a:xfrm>
            <a:off x="8596757" y="5791200"/>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32" name="QB_6_AN.62_1#7647f272a.blank?vja=1&amp;pid=51ff34352&amp;color=0,0,0&amp;vpa=37&amp;vtp=1"/>
          <p:cNvSpPr/>
          <p:nvPr/>
        </p:nvSpPr>
        <p:spPr>
          <a:xfrm>
            <a:off x="9093518" y="5778500"/>
            <a:ext cx="1168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step/get/go</a:t>
            </a:r>
            <a:endParaRPr lang="en-US" altLang="zh-CN" sz="2000" dirty="0"/>
          </a:p>
        </p:txBody>
      </p:sp>
      <p:sp>
        <p:nvSpPr>
          <p:cNvPr id="33" name="QB_6_AN.63_1#7647f272a.blank?vja=1&amp;pid=51ff34352&amp;color=0,0,0&amp;vpa=38&amp;vtp=1"/>
          <p:cNvSpPr/>
          <p:nvPr/>
        </p:nvSpPr>
        <p:spPr>
          <a:xfrm>
            <a:off x="10504678" y="5791200"/>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2000" dirty="0"/>
          </a:p>
        </p:txBody>
      </p:sp>
      <p:sp>
        <p:nvSpPr>
          <p:cNvPr id="34" name="QB_6_AN.64_1#7647f272a.blank?vja=1&amp;pid=51ff34352&amp;color=0,0,0&amp;vpa=39&amp;vtp=1"/>
          <p:cNvSpPr/>
          <p:nvPr/>
        </p:nvSpPr>
        <p:spPr>
          <a:xfrm>
            <a:off x="11128439" y="5791200"/>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35" name="QB_6_AN.65_1#7647f272a.blank?vja=1&amp;pid=51ff34352&amp;color=0,0,0&amp;vpa=40&amp;vtp=1"/>
          <p:cNvSpPr/>
          <p:nvPr/>
        </p:nvSpPr>
        <p:spPr>
          <a:xfrm>
            <a:off x="757301" y="6159500"/>
            <a:ext cx="522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endParaRPr lang="en-US" altLang="zh-CN" sz="2000" dirty="0"/>
          </a:p>
        </p:txBody>
      </p:sp>
      <p:sp>
        <p:nvSpPr>
          <p:cNvPr id="36" name="QB_6_AN.66_1#7647f272a.blank?vja=1&amp;pid=51ff34352&amp;color=0,0,0&amp;vpa=41&amp;vtp=1"/>
          <p:cNvSpPr/>
          <p:nvPr/>
        </p:nvSpPr>
        <p:spPr>
          <a:xfrm>
            <a:off x="1544701" y="6172200"/>
            <a:ext cx="858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comfort</a:t>
            </a:r>
            <a:endParaRPr lang="en-US" altLang="zh-CN" sz="2000" dirty="0"/>
          </a:p>
        </p:txBody>
      </p:sp>
      <p:sp>
        <p:nvSpPr>
          <p:cNvPr id="37" name="QB_6_AN.67_1#7647f272a.blank?vja=1&amp;pid=51ff34352&amp;color=0,0,0&amp;vpa=42&amp;vtp=1"/>
          <p:cNvSpPr/>
          <p:nvPr/>
        </p:nvSpPr>
        <p:spPr>
          <a:xfrm>
            <a:off x="2649601" y="6172200"/>
            <a:ext cx="536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zone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8">
                                            <p:bg/>
                                          </p:spTgt>
                                        </p:tgtEl>
                                        <p:attrNameLst>
                                          <p:attrName>style.visibility</p:attrName>
                                        </p:attrNameLst>
                                      </p:cBhvr>
                                      <p:to>
                                        <p:strVal val="visible"/>
                                      </p:to>
                                    </p:set>
                                    <p:animEffect transition="in" filter="fade">
                                      <p:cBhvr>
                                        <p:cTn id="175" dur="500"/>
                                        <p:tgtEl>
                                          <p:spTgt spid="28">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8">
                                            <p:txEl>
                                              <p:pRg st="0" end="0"/>
                                            </p:txEl>
                                          </p:spTgt>
                                        </p:tgtEl>
                                        <p:attrNameLst>
                                          <p:attrName>style.visibility</p:attrName>
                                        </p:attrNameLst>
                                      </p:cBhvr>
                                      <p:to>
                                        <p:strVal val="visible"/>
                                      </p:to>
                                    </p:set>
                                    <p:animEffect transition="in" filter="fade">
                                      <p:cBhvr>
                                        <p:cTn id="178" dur="500"/>
                                        <p:tgtEl>
                                          <p:spTgt spid="28">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29">
                                            <p:bg/>
                                          </p:spTgt>
                                        </p:tgtEl>
                                        <p:attrNameLst>
                                          <p:attrName>style.visibility</p:attrName>
                                        </p:attrNameLst>
                                      </p:cBhvr>
                                      <p:to>
                                        <p:strVal val="visible"/>
                                      </p:to>
                                    </p:set>
                                    <p:animEffect transition="in" filter="fade">
                                      <p:cBhvr>
                                        <p:cTn id="183" dur="500"/>
                                        <p:tgtEl>
                                          <p:spTgt spid="29">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29">
                                            <p:txEl>
                                              <p:pRg st="0" end="0"/>
                                            </p:txEl>
                                          </p:spTgt>
                                        </p:tgtEl>
                                        <p:attrNameLst>
                                          <p:attrName>style.visibility</p:attrName>
                                        </p:attrNameLst>
                                      </p:cBhvr>
                                      <p:to>
                                        <p:strVal val="visible"/>
                                      </p:to>
                                    </p:set>
                                    <p:animEffect transition="in" filter="fade">
                                      <p:cBhvr>
                                        <p:cTn id="186" dur="500"/>
                                        <p:tgtEl>
                                          <p:spTgt spid="29">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0">
                                            <p:bg/>
                                          </p:spTgt>
                                        </p:tgtEl>
                                        <p:attrNameLst>
                                          <p:attrName>style.visibility</p:attrName>
                                        </p:attrNameLst>
                                      </p:cBhvr>
                                      <p:to>
                                        <p:strVal val="visible"/>
                                      </p:to>
                                    </p:set>
                                    <p:animEffect transition="in" filter="fade">
                                      <p:cBhvr>
                                        <p:cTn id="191" dur="500"/>
                                        <p:tgtEl>
                                          <p:spTgt spid="30">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0">
                                            <p:txEl>
                                              <p:pRg st="0" end="0"/>
                                            </p:txEl>
                                          </p:spTgt>
                                        </p:tgtEl>
                                        <p:attrNameLst>
                                          <p:attrName>style.visibility</p:attrName>
                                        </p:attrNameLst>
                                      </p:cBhvr>
                                      <p:to>
                                        <p:strVal val="visible"/>
                                      </p:to>
                                    </p:set>
                                    <p:animEffect transition="in" filter="fade">
                                      <p:cBhvr>
                                        <p:cTn id="194" dur="500"/>
                                        <p:tgtEl>
                                          <p:spTgt spid="30">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1">
                                            <p:bg/>
                                          </p:spTgt>
                                        </p:tgtEl>
                                        <p:attrNameLst>
                                          <p:attrName>style.visibility</p:attrName>
                                        </p:attrNameLst>
                                      </p:cBhvr>
                                      <p:to>
                                        <p:strVal val="visible"/>
                                      </p:to>
                                    </p:set>
                                    <p:animEffect transition="in" filter="fade">
                                      <p:cBhvr>
                                        <p:cTn id="199" dur="500"/>
                                        <p:tgtEl>
                                          <p:spTgt spid="31">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1">
                                            <p:txEl>
                                              <p:pRg st="0" end="0"/>
                                            </p:txEl>
                                          </p:spTgt>
                                        </p:tgtEl>
                                        <p:attrNameLst>
                                          <p:attrName>style.visibility</p:attrName>
                                        </p:attrNameLst>
                                      </p:cBhvr>
                                      <p:to>
                                        <p:strVal val="visible"/>
                                      </p:to>
                                    </p:set>
                                    <p:animEffect transition="in" filter="fade">
                                      <p:cBhvr>
                                        <p:cTn id="202" dur="500"/>
                                        <p:tgtEl>
                                          <p:spTgt spid="31">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2">
                                            <p:bg/>
                                          </p:spTgt>
                                        </p:tgtEl>
                                        <p:attrNameLst>
                                          <p:attrName>style.visibility</p:attrName>
                                        </p:attrNameLst>
                                      </p:cBhvr>
                                      <p:to>
                                        <p:strVal val="visible"/>
                                      </p:to>
                                    </p:set>
                                    <p:animEffect transition="in" filter="fade">
                                      <p:cBhvr>
                                        <p:cTn id="207" dur="500"/>
                                        <p:tgtEl>
                                          <p:spTgt spid="32">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2">
                                            <p:txEl>
                                              <p:pRg st="0" end="0"/>
                                            </p:txEl>
                                          </p:spTgt>
                                        </p:tgtEl>
                                        <p:attrNameLst>
                                          <p:attrName>style.visibility</p:attrName>
                                        </p:attrNameLst>
                                      </p:cBhvr>
                                      <p:to>
                                        <p:strVal val="visible"/>
                                      </p:to>
                                    </p:set>
                                    <p:animEffect transition="in" filter="fade">
                                      <p:cBhvr>
                                        <p:cTn id="210" dur="500"/>
                                        <p:tgtEl>
                                          <p:spTgt spid="32">
                                            <p:txEl>
                                              <p:pRg st="0" end="0"/>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33">
                                            <p:bg/>
                                          </p:spTgt>
                                        </p:tgtEl>
                                        <p:attrNameLst>
                                          <p:attrName>style.visibility</p:attrName>
                                        </p:attrNameLst>
                                      </p:cBhvr>
                                      <p:to>
                                        <p:strVal val="visible"/>
                                      </p:to>
                                    </p:set>
                                    <p:animEffect transition="in" filter="fade">
                                      <p:cBhvr>
                                        <p:cTn id="215" dur="500"/>
                                        <p:tgtEl>
                                          <p:spTgt spid="33">
                                            <p:bg/>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3">
                                            <p:txEl>
                                              <p:pRg st="0" end="0"/>
                                            </p:txEl>
                                          </p:spTgt>
                                        </p:tgtEl>
                                        <p:attrNameLst>
                                          <p:attrName>style.visibility</p:attrName>
                                        </p:attrNameLst>
                                      </p:cBhvr>
                                      <p:to>
                                        <p:strVal val="visible"/>
                                      </p:to>
                                    </p:set>
                                    <p:animEffect transition="in" filter="fade">
                                      <p:cBhvr>
                                        <p:cTn id="218" dur="500"/>
                                        <p:tgtEl>
                                          <p:spTgt spid="33">
                                            <p:txEl>
                                              <p:pRg st="0" end="0"/>
                                            </p:txEl>
                                          </p:spTgt>
                                        </p:tgtEl>
                                      </p:cBhvr>
                                    </p:animEffect>
                                  </p:childTnLst>
                                </p:cTn>
                              </p:par>
                            </p:childTnLst>
                          </p:cTn>
                        </p:par>
                      </p:childTnLst>
                    </p:cTn>
                  </p:par>
                  <p:par>
                    <p:cTn id="219" fill="hold">
                      <p:stCondLst>
                        <p:cond delay="indefinite"/>
                      </p:stCondLst>
                      <p:childTnLst>
                        <p:par>
                          <p:cTn id="220" fill="hold">
                            <p:stCondLst>
                              <p:cond delay="0"/>
                            </p:stCondLst>
                            <p:childTnLst>
                              <p:par>
                                <p:cTn id="221" presetID="10" presetClass="entr" presetSubtype="0" fill="hold" grpId="0" nodeType="clickEffect">
                                  <p:stCondLst>
                                    <p:cond delay="0"/>
                                  </p:stCondLst>
                                  <p:childTnLst>
                                    <p:set>
                                      <p:cBhvr>
                                        <p:cTn id="222" dur="1" fill="hold">
                                          <p:stCondLst>
                                            <p:cond delay="0"/>
                                          </p:stCondLst>
                                        </p:cTn>
                                        <p:tgtEl>
                                          <p:spTgt spid="34">
                                            <p:bg/>
                                          </p:spTgt>
                                        </p:tgtEl>
                                        <p:attrNameLst>
                                          <p:attrName>style.visibility</p:attrName>
                                        </p:attrNameLst>
                                      </p:cBhvr>
                                      <p:to>
                                        <p:strVal val="visible"/>
                                      </p:to>
                                    </p:set>
                                    <p:animEffect transition="in" filter="fade">
                                      <p:cBhvr>
                                        <p:cTn id="223" dur="500"/>
                                        <p:tgtEl>
                                          <p:spTgt spid="34">
                                            <p:bg/>
                                          </p:spTgt>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34">
                                            <p:txEl>
                                              <p:pRg st="0" end="0"/>
                                            </p:txEl>
                                          </p:spTgt>
                                        </p:tgtEl>
                                        <p:attrNameLst>
                                          <p:attrName>style.visibility</p:attrName>
                                        </p:attrNameLst>
                                      </p:cBhvr>
                                      <p:to>
                                        <p:strVal val="visible"/>
                                      </p:to>
                                    </p:set>
                                    <p:animEffect transition="in" filter="fade">
                                      <p:cBhvr>
                                        <p:cTn id="226" dur="500"/>
                                        <p:tgtEl>
                                          <p:spTgt spid="34">
                                            <p:txEl>
                                              <p:pRg st="0" end="0"/>
                                            </p:txEl>
                                          </p:spTgt>
                                        </p:tgtEl>
                                      </p:cBhvr>
                                    </p:animEffect>
                                  </p:childTnLst>
                                </p:cTn>
                              </p:par>
                            </p:childTnLst>
                          </p:cTn>
                        </p:par>
                      </p:childTnLst>
                    </p:cTn>
                  </p:par>
                  <p:par>
                    <p:cTn id="227" fill="hold">
                      <p:stCondLst>
                        <p:cond delay="indefinite"/>
                      </p:stCondLst>
                      <p:childTnLst>
                        <p:par>
                          <p:cTn id="228" fill="hold">
                            <p:stCondLst>
                              <p:cond delay="0"/>
                            </p:stCondLst>
                            <p:childTnLst>
                              <p:par>
                                <p:cTn id="229" presetID="10" presetClass="entr" presetSubtype="0" fill="hold" grpId="0" nodeType="clickEffect">
                                  <p:stCondLst>
                                    <p:cond delay="0"/>
                                  </p:stCondLst>
                                  <p:childTnLst>
                                    <p:set>
                                      <p:cBhvr>
                                        <p:cTn id="230" dur="1" fill="hold">
                                          <p:stCondLst>
                                            <p:cond delay="0"/>
                                          </p:stCondLst>
                                        </p:cTn>
                                        <p:tgtEl>
                                          <p:spTgt spid="35">
                                            <p:bg/>
                                          </p:spTgt>
                                        </p:tgtEl>
                                        <p:attrNameLst>
                                          <p:attrName>style.visibility</p:attrName>
                                        </p:attrNameLst>
                                      </p:cBhvr>
                                      <p:to>
                                        <p:strVal val="visible"/>
                                      </p:to>
                                    </p:set>
                                    <p:animEffect transition="in" filter="fade">
                                      <p:cBhvr>
                                        <p:cTn id="231" dur="500"/>
                                        <p:tgtEl>
                                          <p:spTgt spid="35">
                                            <p:bg/>
                                          </p:spTgt>
                                        </p:tgtEl>
                                      </p:cBhvr>
                                    </p:animEffect>
                                  </p:childTnLst>
                                </p:cTn>
                              </p:par>
                              <p:par>
                                <p:cTn id="232" presetID="10" presetClass="entr" presetSubtype="0" fill="hold" grpId="0" nodeType="withEffect">
                                  <p:stCondLst>
                                    <p:cond delay="0"/>
                                  </p:stCondLst>
                                  <p:childTnLst>
                                    <p:set>
                                      <p:cBhvr>
                                        <p:cTn id="233" dur="1" fill="hold">
                                          <p:stCondLst>
                                            <p:cond delay="0"/>
                                          </p:stCondLst>
                                        </p:cTn>
                                        <p:tgtEl>
                                          <p:spTgt spid="35">
                                            <p:txEl>
                                              <p:pRg st="0" end="0"/>
                                            </p:txEl>
                                          </p:spTgt>
                                        </p:tgtEl>
                                        <p:attrNameLst>
                                          <p:attrName>style.visibility</p:attrName>
                                        </p:attrNameLst>
                                      </p:cBhvr>
                                      <p:to>
                                        <p:strVal val="visible"/>
                                      </p:to>
                                    </p:set>
                                    <p:animEffect transition="in" filter="fade">
                                      <p:cBhvr>
                                        <p:cTn id="234" dur="500"/>
                                        <p:tgtEl>
                                          <p:spTgt spid="35">
                                            <p:txEl>
                                              <p:pRg st="0" end="0"/>
                                            </p:txEl>
                                          </p:spTgt>
                                        </p:tgtEl>
                                      </p:cBhvr>
                                    </p:animEffect>
                                  </p:childTnLst>
                                </p:cTn>
                              </p:par>
                            </p:childTnLst>
                          </p:cTn>
                        </p:par>
                      </p:childTnLst>
                    </p:cTn>
                  </p:par>
                  <p:par>
                    <p:cTn id="235" fill="hold">
                      <p:stCondLst>
                        <p:cond delay="indefinite"/>
                      </p:stCondLst>
                      <p:childTnLst>
                        <p:par>
                          <p:cTn id="236" fill="hold">
                            <p:stCondLst>
                              <p:cond delay="0"/>
                            </p:stCondLst>
                            <p:childTnLst>
                              <p:par>
                                <p:cTn id="237" presetID="10" presetClass="entr" presetSubtype="0" fill="hold" grpId="0" nodeType="clickEffect">
                                  <p:stCondLst>
                                    <p:cond delay="0"/>
                                  </p:stCondLst>
                                  <p:childTnLst>
                                    <p:set>
                                      <p:cBhvr>
                                        <p:cTn id="238" dur="1" fill="hold">
                                          <p:stCondLst>
                                            <p:cond delay="0"/>
                                          </p:stCondLst>
                                        </p:cTn>
                                        <p:tgtEl>
                                          <p:spTgt spid="36">
                                            <p:bg/>
                                          </p:spTgt>
                                        </p:tgtEl>
                                        <p:attrNameLst>
                                          <p:attrName>style.visibility</p:attrName>
                                        </p:attrNameLst>
                                      </p:cBhvr>
                                      <p:to>
                                        <p:strVal val="visible"/>
                                      </p:to>
                                    </p:set>
                                    <p:animEffect transition="in" filter="fade">
                                      <p:cBhvr>
                                        <p:cTn id="239" dur="500"/>
                                        <p:tgtEl>
                                          <p:spTgt spid="36">
                                            <p:bg/>
                                          </p:spTgt>
                                        </p:tgtEl>
                                      </p:cBhvr>
                                    </p:animEffect>
                                  </p:childTnLst>
                                </p:cTn>
                              </p:par>
                              <p:par>
                                <p:cTn id="240" presetID="10" presetClass="entr" presetSubtype="0" fill="hold" grpId="0" nodeType="withEffect">
                                  <p:stCondLst>
                                    <p:cond delay="0"/>
                                  </p:stCondLst>
                                  <p:childTnLst>
                                    <p:set>
                                      <p:cBhvr>
                                        <p:cTn id="241" dur="1" fill="hold">
                                          <p:stCondLst>
                                            <p:cond delay="0"/>
                                          </p:stCondLst>
                                        </p:cTn>
                                        <p:tgtEl>
                                          <p:spTgt spid="36">
                                            <p:txEl>
                                              <p:pRg st="0" end="0"/>
                                            </p:txEl>
                                          </p:spTgt>
                                        </p:tgtEl>
                                        <p:attrNameLst>
                                          <p:attrName>style.visibility</p:attrName>
                                        </p:attrNameLst>
                                      </p:cBhvr>
                                      <p:to>
                                        <p:strVal val="visible"/>
                                      </p:to>
                                    </p:set>
                                    <p:animEffect transition="in" filter="fade">
                                      <p:cBhvr>
                                        <p:cTn id="242" dur="500"/>
                                        <p:tgtEl>
                                          <p:spTgt spid="36">
                                            <p:txEl>
                                              <p:pRg st="0" end="0"/>
                                            </p:txEl>
                                          </p:spTgt>
                                        </p:tgtEl>
                                      </p:cBhvr>
                                    </p:animEffect>
                                  </p:childTnLst>
                                </p:cTn>
                              </p:par>
                            </p:childTnLst>
                          </p:cTn>
                        </p:par>
                      </p:childTnLst>
                    </p:cTn>
                  </p:par>
                  <p:par>
                    <p:cTn id="243" fill="hold">
                      <p:stCondLst>
                        <p:cond delay="indefinite"/>
                      </p:stCondLst>
                      <p:childTnLst>
                        <p:par>
                          <p:cTn id="244" fill="hold">
                            <p:stCondLst>
                              <p:cond delay="0"/>
                            </p:stCondLst>
                            <p:childTnLst>
                              <p:par>
                                <p:cTn id="245" presetID="10" presetClass="entr" presetSubtype="0" fill="hold" grpId="0" nodeType="clickEffect">
                                  <p:stCondLst>
                                    <p:cond delay="0"/>
                                  </p:stCondLst>
                                  <p:childTnLst>
                                    <p:set>
                                      <p:cBhvr>
                                        <p:cTn id="246" dur="1" fill="hold">
                                          <p:stCondLst>
                                            <p:cond delay="0"/>
                                          </p:stCondLst>
                                        </p:cTn>
                                        <p:tgtEl>
                                          <p:spTgt spid="37">
                                            <p:bg/>
                                          </p:spTgt>
                                        </p:tgtEl>
                                        <p:attrNameLst>
                                          <p:attrName>style.visibility</p:attrName>
                                        </p:attrNameLst>
                                      </p:cBhvr>
                                      <p:to>
                                        <p:strVal val="visible"/>
                                      </p:to>
                                    </p:set>
                                    <p:animEffect transition="in" filter="fade">
                                      <p:cBhvr>
                                        <p:cTn id="247" dur="500"/>
                                        <p:tgtEl>
                                          <p:spTgt spid="37">
                                            <p:bg/>
                                          </p:spTgt>
                                        </p:tgtEl>
                                      </p:cBhvr>
                                    </p:animEffect>
                                  </p:childTnLst>
                                </p:cTn>
                              </p:par>
                              <p:par>
                                <p:cTn id="248" presetID="10" presetClass="entr" presetSubtype="0" fill="hold" grpId="0" nodeType="withEffect">
                                  <p:stCondLst>
                                    <p:cond delay="0"/>
                                  </p:stCondLst>
                                  <p:childTnLst>
                                    <p:set>
                                      <p:cBhvr>
                                        <p:cTn id="249" dur="1" fill="hold">
                                          <p:stCondLst>
                                            <p:cond delay="0"/>
                                          </p:stCondLst>
                                        </p:cTn>
                                        <p:tgtEl>
                                          <p:spTgt spid="37">
                                            <p:txEl>
                                              <p:pRg st="0" end="0"/>
                                            </p:txEl>
                                          </p:spTgt>
                                        </p:tgtEl>
                                        <p:attrNameLst>
                                          <p:attrName>style.visibility</p:attrName>
                                        </p:attrNameLst>
                                      </p:cBhvr>
                                      <p:to>
                                        <p:strVal val="visible"/>
                                      </p:to>
                                    </p:set>
                                    <p:animEffect transition="in" filter="fade">
                                      <p:cBhvr>
                                        <p:cTn id="250"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9" grpId="0" animBg="1" build="p"/>
      <p:bldP spid="10" grpId="0" animBg="1" build="p"/>
      <p:bldP spid="11" grpId="0" animBg="1" build="p"/>
      <p:bldP spid="12" grpId="0" animBg="1" build="p"/>
      <p:bldP spid="13" grpId="0" animBg="1" build="p"/>
      <p:bldP spid="14" grpId="0" animBg="1" build="p"/>
      <p:bldP spid="15" grpId="0" animBg="1" build="p"/>
      <p:bldP spid="17" grpId="0" animBg="1" build="p"/>
      <p:bldP spid="18" grpId="0" animBg="1" build="p"/>
      <p:bldP spid="19" grpId="0" animBg="1" build="p"/>
      <p:bldP spid="20" grpId="0" animBg="1" build="p"/>
      <p:bldP spid="21" grpId="0" animBg="1" build="p"/>
      <p:bldP spid="23" grpId="0" animBg="1" build="p"/>
      <p:bldP spid="24" grpId="0" animBg="1" build="p"/>
      <p:bldP spid="25" grpId="0" animBg="1" build="p"/>
      <p:bldP spid="26" grpId="0" animBg="1" build="p"/>
      <p:bldP spid="27" grpId="0" animBg="1" build="p"/>
      <p:bldP spid="28" grpId="0" animBg="1" build="p"/>
      <p:bldP spid="29" grpId="0" animBg="1" build="p"/>
      <p:bldP spid="30" grpId="0" animBg="1" build="p"/>
      <p:bldP spid="31" grpId="0" animBg="1" build="p"/>
      <p:bldP spid="32" grpId="0" animBg="1" build="p"/>
      <p:bldP spid="33" grpId="0" animBg="1" build="p"/>
      <p:bldP spid="34" grpId="0" animBg="1" build="p"/>
      <p:bldP spid="35" grpId="0" animBg="1" build="p"/>
      <p:bldP spid="36" grpId="0" animBg="1" build="p"/>
      <p:bldP spid="37"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0_1#63d54faac?vja=1&amp;pid=48733ee9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Durietz?(</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1_1#63d54faac.bracket?vja=1&amp;pid=48733ee92&amp;color=0,0,0&amp;vpa=219&amp;vtp=1"/>
          <p:cNvSpPr/>
          <p:nvPr/>
        </p:nvSpPr>
        <p:spPr>
          <a:xfrm>
            <a:off x="730415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60_2#63d54faac.choices?vja=1&amp;pid=48733ee92&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humorous.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C.Ambitious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.Dedicated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enthusiastic.</a:t>
            </a:r>
            <a:endParaRPr lang="en-US" altLang="zh-CN" sz="2000" dirty="0"/>
          </a:p>
        </p:txBody>
      </p:sp>
      <p:sp>
        <p:nvSpPr>
          <p:cNvPr id="5" name="QC_7_AS.462_1#63d54faac?vja=1&amp;pid=48733ee92&amp;color=0,0,0&amp;vtp=1"/>
          <p:cNvSpPr/>
          <p:nvPr/>
        </p:nvSpPr>
        <p:spPr>
          <a:xfrm>
            <a:off x="722376" y="2077847"/>
            <a:ext cx="10753344" cy="3056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推理判断题。由第一段中的“On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September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2023,</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Guinness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career.Mr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Durietz</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55</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old.”可知，杜里茨先生从教55年，创造了世界上最长教学生涯的吉尼斯世界纪录，说明他对教学一心一意；由第三段中的“Ever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students.”和第四段中的“But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Durietz</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learn.”可知，杜里茨先生喜欢和学生们分享他的历史知识并用创造性的活动来帮助他的学生学习，由此可推知，他十分热爱他的教育事业。故选D项。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3_1#bb02b5457?vja=1&amp;pid=48733ee9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Durietz’s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4_1#bb02b5457.bracket?vja=1&amp;pid=48733ee92&amp;color=0,0,0&amp;vpa=220&amp;vtp=1"/>
          <p:cNvSpPr/>
          <p:nvPr/>
        </p:nvSpPr>
        <p:spPr>
          <a:xfrm>
            <a:off x="6737668"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63_2#bb02b5457.choices?vja=1&amp;pid=48733ee92&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A.Planning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C.Assigning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homework.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endParaRPr lang="en-US" altLang="zh-CN" sz="2000" dirty="0"/>
          </a:p>
        </p:txBody>
      </p:sp>
      <p:sp>
        <p:nvSpPr>
          <p:cNvPr id="5" name="QC_7_AS.465_1#bb02b5457?vja=1&amp;pid=48733ee92&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细节理解题。由第四段中的“For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organized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trips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geography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contests.He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organized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elections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politics.These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most.”可知，组织形式多样的学习活动是杜里茨先生的特殊教学方法。故选D项。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6_1#6b4c9f364?vja=1&amp;pid=48733ee9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Durietz’s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7_1#6b4c9f364.bracket?vja=1&amp;pid=48733ee92&amp;color=0,0,0&amp;vpa=221&amp;vtp=1"/>
          <p:cNvSpPr/>
          <p:nvPr/>
        </p:nvSpPr>
        <p:spPr>
          <a:xfrm>
            <a:off x="8374380"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466_2#6b4c9f364.choices?vja=1&amp;pid=48733ee92&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D.Selecting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endParaRPr lang="en-US" altLang="zh-CN" sz="2000" dirty="0"/>
          </a:p>
        </p:txBody>
      </p:sp>
      <p:sp>
        <p:nvSpPr>
          <p:cNvPr id="5" name="QC_7_AS.468_1#6b4c9f364?vja=1&amp;pid=48733ee92&amp;color=0,0,0&amp;vtp=1"/>
          <p:cNvSpPr/>
          <p:nvPr/>
        </p:nvSpPr>
        <p:spPr>
          <a:xfrm>
            <a:off x="722376" y="2839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细节理解题。由最后一段中的“He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patient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students.”可知，杜里茨先生对想当老师的人的建议是：对学生要有耐心。故选C项。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3f4be0117.fixed?vja=1&amp;pid=bdbc7b5eb&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4#3f4be0117.fixed?vja=1&amp;pid=bdbc7b5eb&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Ⅲ</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Extended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Project</a:t>
            </a:r>
            <a:endParaRPr lang="en-US" altLang="zh-CN" sz="4400" dirty="0"/>
          </a:p>
        </p:txBody>
      </p:sp>
      <p:pic>
        <p:nvPicPr>
          <p:cNvPr id="4" name="C_4#3f4be0117.fixed?vja=1&amp;pid=bdbc7b5eb&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3f4be0117.fixed?vja=1&amp;pid=bdbc7b5eb&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9_1#857e952df?vja=1&amp;pid=1255a7a2b&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[江苏徐州2024高二期中]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（职业能力倾向测验）”.There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scenarios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（场景）,</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lawyer.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worry—there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personalities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endParaRPr lang="en-US" altLang="zh-CN" sz="2000" dirty="0"/>
          </a:p>
        </p:txBody>
      </p:sp>
    </p:spTree>
  </p:cSld>
  <p:clrMapOvr>
    <a:masterClrMapping/>
  </p:clrMapOvr>
  <p:transition>
    <p:fad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9_1#857e952df?vja=1&amp;pid=1255a7a2b&amp;color=0,0,0&amp;vtp=1&amp;bt=1"/>
          <p:cNvSpPr/>
          <p:nvPr/>
        </p:nvSpPr>
        <p:spPr>
          <a:xfrm>
            <a:off x="722376" y="900000"/>
            <a:ext cx="10753344" cy="4152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indicates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suggestions.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targets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conclusion,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p:txBody>
      </p:sp>
      <p:sp>
        <p:nvSpPr>
          <p:cNvPr id="3" name="QM_6_EX.470_1#857e952df?vja=1&amp;pid=1255a7a2b&amp;color=0,0,0&amp;vtp=1"/>
          <p:cNvSpPr/>
          <p:nvPr/>
        </p:nvSpPr>
        <p:spPr>
          <a:xfrm>
            <a:off x="722376" y="5093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本文是一篇说明文，主要介绍了职业能力倾向测验的重要性和作用，以及如何利用这类测试来规划职业生涯。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1_1#3f0ac709a?vja=1&amp;pid=857e952d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72_1#3f0ac709a.bracket?vja=1&amp;pid=857e952df&amp;color=0,0,0&amp;vpa=222&amp;vtp=1"/>
          <p:cNvSpPr/>
          <p:nvPr/>
        </p:nvSpPr>
        <p:spPr>
          <a:xfrm>
            <a:off x="768515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71_2#3f0ac709a.choices?vja=1&amp;pid=857e952df&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a:t>
            </a:r>
            <a:endParaRPr lang="en-US" altLang="zh-CN" sz="2000" dirty="0"/>
          </a:p>
        </p:txBody>
      </p:sp>
      <p:sp>
        <p:nvSpPr>
          <p:cNvPr id="5" name="QC_7_AS.473_1#3f0ac709a?vja=1&amp;pid=857e952df&amp;color=0,0,0&amp;vtp=1"/>
          <p:cNvSpPr/>
          <p:nvPr/>
        </p:nvSpPr>
        <p:spPr>
          <a:xfrm>
            <a:off x="722376" y="2077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defines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people.”及下文内容可知，作者提到关于职业的问题是为了引出文章的话题，即进行职业规划的重要性。故选B项。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4_1#1939130bb?vja=1&amp;pid=857e952d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75_1#1939130bb.bracket?vja=1&amp;pid=857e952df&amp;color=0,0,0&amp;vpa=223&amp;vtp=1"/>
          <p:cNvSpPr/>
          <p:nvPr/>
        </p:nvSpPr>
        <p:spPr>
          <a:xfrm>
            <a:off x="666915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74_2#1939130bb.choices?vja=1&amp;pid=857e952df&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truthfully.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accuracy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attitudes.</a:t>
            </a:r>
            <a:endParaRPr lang="en-US" altLang="zh-CN" sz="2000" dirty="0"/>
          </a:p>
        </p:txBody>
      </p:sp>
      <p:sp>
        <p:nvSpPr>
          <p:cNvPr id="5" name="QC_7_AS.476_1#1939130bb?vja=1&amp;pid=857e952df&amp;color=0,0,0&amp;vtp=1"/>
          <p:cNvSpPr/>
          <p:nvPr/>
        </p:nvSpPr>
        <p:spPr>
          <a:xfrm>
            <a:off x="722376" y="2839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completing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honest—and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worry—there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answers.”可知，在完成职业能力倾向测验时，诚实地回答问题很重要。故选B项。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7_1#1e6f393e1?vja=1&amp;pid=857e952d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78_1#1e6f393e1.bracket?vja=1&amp;pid=857e952df&amp;color=0,0,0&amp;vpa=224&amp;vtp=1"/>
          <p:cNvSpPr/>
          <p:nvPr/>
        </p:nvSpPr>
        <p:spPr>
          <a:xfrm>
            <a:off x="50499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77_2#1e6f393e1.choices?vja=1&amp;pid=857e952df&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coding.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planning.</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personalities.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endParaRPr lang="en-US" altLang="zh-CN" sz="2000" dirty="0"/>
          </a:p>
        </p:txBody>
      </p:sp>
      <p:sp>
        <p:nvSpPr>
          <p:cNvPr id="5" name="QC_7_AS.479_1#1e6f393e1?vja=1&amp;pid=857e952df&amp;color=0,0,0&amp;vtp=1"/>
          <p:cNvSpPr/>
          <p:nvPr/>
        </p:nvSpPr>
        <p:spPr>
          <a:xfrm>
            <a:off x="722376" y="2077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三段中提到的先要求参与者基于自身喜好对各种工作任务进行打分，然后对得出的数据进行分析，并与六种不同工作性格类型进行比对，综合每种工作性格的得分情况，最终得到参与者的工作性格类型，由此可知，第三段主要介绍了一种职业能力倾向测验的测试过程。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80_1#ecde726eb?vja=1&amp;pid=857e952d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81_1#ecde726eb.bracket?vja=1&amp;pid=857e952df&amp;color=0,0,0&amp;vpa=225&amp;vtp=1"/>
          <p:cNvSpPr/>
          <p:nvPr/>
        </p:nvSpPr>
        <p:spPr>
          <a:xfrm>
            <a:off x="533406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80_2#ecde726eb.choices?vja=1&amp;pid=857e952df&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.Upgrade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C.Follow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strictly.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careers.</a:t>
            </a:r>
            <a:endParaRPr lang="en-US" altLang="zh-CN" sz="2000" dirty="0"/>
          </a:p>
        </p:txBody>
      </p:sp>
      <p:sp>
        <p:nvSpPr>
          <p:cNvPr id="5" name="QC_7_AS.482_1#ecde726eb?vja=1&amp;pid=857e952df&amp;color=0,0,0&amp;vtp=1"/>
          <p:cNvSpPr/>
          <p:nvPr/>
        </p:nvSpPr>
        <p:spPr>
          <a:xfrm>
            <a:off x="722376" y="2077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细节理解题。根据文章倒数第二段中的“The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suggestions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future.”以及最后一段中的“In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conclusion,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aptitude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clearly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tool.”可知，作者建议读者利用职业能力倾向测验来规划职业生涯，追求职业上的进步。故选D项。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8_1#ad85b463f?vja=1&amp;pid=1f69d9994&amp;color=0,0,0&amp;vtp=1&amp;bt=1"/>
          <p:cNvSpPr/>
          <p:nvPr/>
        </p:nvSpPr>
        <p:spPr>
          <a:xfrm>
            <a:off x="722376" y="896111"/>
            <a:ext cx="10753344" cy="5291329"/>
          </a:xfrm>
          <a:prstGeom prst="rect">
            <a:avLst/>
          </a:prstGeom>
          <a:noFill/>
        </p:spPr>
        <p:txBody>
          <a:bodyPr wrap="square" lIns="0" tIns="0" rIns="0" bIns="0" rtlCol="0" anchor="t"/>
          <a:lstStyle/>
          <a:p>
            <a:pPr algn="l">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guarantee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motivate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acquiring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circumstances.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Everybody’s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a:t>
            </a:r>
            <a:endParaRPr lang="en-US" altLang="zh-CN" sz="2000" dirty="0"/>
          </a:p>
          <a:p>
            <a:pPr algn="just">
              <a:lnSpc>
                <a:spcPct val="125000"/>
              </a:lnSpc>
            </a:pPr>
            <a:endParaRPr lang="en-US" altLang="zh-CN" sz="2000" dirty="0"/>
          </a:p>
        </p:txBody>
      </p:sp>
      <p:sp>
        <p:nvSpPr>
          <p:cNvPr id="3" name="QM_6_AN.69_1#ad85b463f.blank?vja=1&amp;pid=1f69d9994&amp;color=0,0,0&amp;vpa=43&amp;vtp=1"/>
          <p:cNvSpPr/>
          <p:nvPr/>
        </p:nvSpPr>
        <p:spPr>
          <a:xfrm>
            <a:off x="985901" y="1613915"/>
            <a:ext cx="942975"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financial</a:t>
            </a:r>
            <a:endParaRPr lang="en-US" altLang="zh-CN" sz="2000" dirty="0"/>
          </a:p>
        </p:txBody>
      </p:sp>
      <p:sp>
        <p:nvSpPr>
          <p:cNvPr id="4" name="QM_6_AN.70_1#ad85b463f.blank?vja=1&amp;pid=1f69d9994&amp;color=0,0,0&amp;vpa=44&amp;vtp=1"/>
          <p:cNvSpPr/>
          <p:nvPr/>
        </p:nvSpPr>
        <p:spPr>
          <a:xfrm>
            <a:off x="4099497" y="1991867"/>
            <a:ext cx="225425"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5" name="QM_6_AN.71_1#ad85b463f.blank?vja=1&amp;pid=1f69d9994&amp;color=0,0,0&amp;vpa=45&amp;vtp=1"/>
          <p:cNvSpPr/>
          <p:nvPr/>
        </p:nvSpPr>
        <p:spPr>
          <a:xfrm>
            <a:off x="3706876" y="2369819"/>
            <a:ext cx="903288" cy="345567"/>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p:txBody>
      </p:sp>
      <p:sp>
        <p:nvSpPr>
          <p:cNvPr id="6" name="QM_6_AN.72_1#ad85b463f.blank?vja=1&amp;pid=1f69d9994&amp;color=0,0,0&amp;vpa=46&amp;vtp=1"/>
          <p:cNvSpPr/>
          <p:nvPr/>
        </p:nvSpPr>
        <p:spPr>
          <a:xfrm>
            <a:off x="5234305" y="3125723"/>
            <a:ext cx="16986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M_6_AN.73_1#ad85b463f.blank?vja=1&amp;pid=1f69d9994&amp;color=0,0,0&amp;vpa=47&amp;vtp=1"/>
          <p:cNvSpPr/>
          <p:nvPr/>
        </p:nvSpPr>
        <p:spPr>
          <a:xfrm>
            <a:off x="6781229" y="3490975"/>
            <a:ext cx="1042988"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providing</a:t>
            </a:r>
            <a:endParaRPr lang="en-US" altLang="zh-CN" sz="2000" dirty="0"/>
          </a:p>
        </p:txBody>
      </p:sp>
      <p:sp>
        <p:nvSpPr>
          <p:cNvPr id="8" name="QM_6_AN.74_1#ad85b463f.blank?vja=1&amp;pid=1f69d9994&amp;color=0,0,0&amp;vpa=48&amp;vtp=1"/>
          <p:cNvSpPr/>
          <p:nvPr/>
        </p:nvSpPr>
        <p:spPr>
          <a:xfrm>
            <a:off x="8480362" y="3881627"/>
            <a:ext cx="101441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ourselves</a:t>
            </a:r>
            <a:endParaRPr lang="en-US" altLang="zh-CN" sz="2000" dirty="0"/>
          </a:p>
        </p:txBody>
      </p:sp>
      <p:sp>
        <p:nvSpPr>
          <p:cNvPr id="9" name="QM_6_AN.75_1#ad85b463f.blank?vja=1&amp;pid=1f69d9994&amp;color=0,0,0&amp;vpa=49&amp;vtp=1"/>
          <p:cNvSpPr/>
          <p:nvPr/>
        </p:nvSpPr>
        <p:spPr>
          <a:xfrm>
            <a:off x="7061899" y="4230369"/>
            <a:ext cx="1112838"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personally</a:t>
            </a:r>
            <a:endParaRPr lang="en-US" altLang="zh-CN" sz="2000" dirty="0"/>
          </a:p>
        </p:txBody>
      </p:sp>
      <p:sp>
        <p:nvSpPr>
          <p:cNvPr id="10" name="QM_6_AN.76_1#ad85b463f.blank?vja=1&amp;pid=1f69d9994&amp;color=0,0,0&amp;vpa=50&amp;vtp=1"/>
          <p:cNvSpPr/>
          <p:nvPr/>
        </p:nvSpPr>
        <p:spPr>
          <a:xfrm>
            <a:off x="960501" y="5015483"/>
            <a:ext cx="1393825"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contributions</a:t>
            </a:r>
            <a:endParaRPr lang="en-US" altLang="zh-CN" sz="2000" dirty="0"/>
          </a:p>
        </p:txBody>
      </p:sp>
      <p:sp>
        <p:nvSpPr>
          <p:cNvPr id="11" name="QM_6_AN.77_1#ad85b463f.blank?vja=1&amp;pid=1f69d9994&amp;color=0,0,0&amp;vpa=51&amp;vtp=1"/>
          <p:cNvSpPr/>
          <p:nvPr/>
        </p:nvSpPr>
        <p:spPr>
          <a:xfrm>
            <a:off x="960501" y="5771387"/>
            <a:ext cx="254000"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txEl>
                                              <p:pRg st="0" end="0"/>
                                            </p:txEl>
                                          </p:spTgt>
                                        </p:tgtEl>
                                        <p:attrNameLst>
                                          <p:attrName>style.visibility</p:attrName>
                                        </p:attrNameLst>
                                      </p:cBhvr>
                                      <p:to>
                                        <p:strVal val="visible"/>
                                      </p:to>
                                    </p:set>
                                    <p:animEffect transition="in" filter="fade">
                                      <p:cBhvr>
                                        <p:cTn id="55" dur="500"/>
                                        <p:tgtEl>
                                          <p:spTgt spid="9">
                                            <p:txEl>
                                              <p:pRg st="0" end="0"/>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0">
                                            <p:bg/>
                                          </p:spTgt>
                                        </p:tgtEl>
                                        <p:attrNameLst>
                                          <p:attrName>style.visibility</p:attrName>
                                        </p:attrNameLst>
                                      </p:cBhvr>
                                      <p:to>
                                        <p:strVal val="visible"/>
                                      </p:to>
                                    </p:set>
                                    <p:animEffect transition="in" filter="fade">
                                      <p:cBhvr>
                                        <p:cTn id="60" dur="500"/>
                                        <p:tgtEl>
                                          <p:spTgt spid="10">
                                            <p:bg/>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0">
                                            <p:txEl>
                                              <p:pRg st="0" end="0"/>
                                            </p:txEl>
                                          </p:spTgt>
                                        </p:tgtEl>
                                        <p:attrNameLst>
                                          <p:attrName>style.visibility</p:attrName>
                                        </p:attrNameLst>
                                      </p:cBhvr>
                                      <p:to>
                                        <p:strVal val="visible"/>
                                      </p:to>
                                    </p:set>
                                    <p:animEffect transition="in" filter="fade">
                                      <p:cBhvr>
                                        <p:cTn id="63" dur="500"/>
                                        <p:tgtEl>
                                          <p:spTgt spid="10">
                                            <p:txEl>
                                              <p:pRg st="0" end="0"/>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11">
                                            <p:bg/>
                                          </p:spTgt>
                                        </p:tgtEl>
                                        <p:attrNameLst>
                                          <p:attrName>style.visibility</p:attrName>
                                        </p:attrNameLst>
                                      </p:cBhvr>
                                      <p:to>
                                        <p:strVal val="visible"/>
                                      </p:to>
                                    </p:set>
                                    <p:animEffect transition="in" filter="fade">
                                      <p:cBhvr>
                                        <p:cTn id="68" dur="500"/>
                                        <p:tgtEl>
                                          <p:spTgt spid="11">
                                            <p:bg/>
                                          </p:spTgt>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1">
                                            <p:txEl>
                                              <p:pRg st="0" end="0"/>
                                            </p:txEl>
                                          </p:spTgt>
                                        </p:tgtEl>
                                        <p:attrNameLst>
                                          <p:attrName>style.visibility</p:attrName>
                                        </p:attrNameLst>
                                      </p:cBhvr>
                                      <p:to>
                                        <p:strVal val="visible"/>
                                      </p:to>
                                    </p:set>
                                    <p:animEffect transition="in" filter="fade">
                                      <p:cBhvr>
                                        <p:cTn id="7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P spid="11"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82_2#ecde726eb?vja=1&amp;pid=857e952df&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482_3#ecde726eb?vja=1&amp;pid=857e952df&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221992" y="1384124"/>
            <a:ext cx="7744968" cy="17739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482_4#ecde726eb?vja=1&amp;pid=857e952df&amp;color=0,0,0&amp;mp=1&amp;vtp=1"/>
          <p:cNvSpPr/>
          <p:nvPr/>
        </p:nvSpPr>
        <p:spPr>
          <a:xfrm>
            <a:off x="722376" y="3289124"/>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你的职业定义了你的人生，因此，花时间思考职业对年轻人来说是一项至关重要的功课。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83_1#97cd4fe4b?vja=1&amp;pid=1255a7a2b&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anxiously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laptop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webcams,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“asynchronous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（异步的）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interviews”（AVIs）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narrow</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HireVue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predetermined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algorithms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（计算程序）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candidates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expressions.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83_1#97cd4fe4b?vja=1&amp;pid=1255a7a2b&amp;color=0,0,0&amp;vtp=1&amp;bt=1"/>
          <p:cNvSpPr/>
          <p:nvPr/>
        </p:nvSpPr>
        <p:spPr>
          <a:xfrm>
            <a:off x="722376" y="900000"/>
            <a:ext cx="10753344" cy="4497388"/>
          </a:xfrm>
          <a:prstGeom prst="rect">
            <a:avLst/>
          </a:prstGeom>
          <a:noFill/>
        </p:spPr>
        <p:txBody>
          <a:bodyPr wrap="square" lIns="0" tIns="0" rIns="0" bIns="0" rtlCol="0" anchor="t"/>
          <a:lstStyle/>
          <a:p>
            <a:pPr algn="just">
              <a:lnSpc>
                <a:spcPct val="124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grocery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gathering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pandemic,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HireVue.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recruiters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（招聘人员）,</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candidates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Sussex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association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Institute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exhausted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automated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recruitment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systems.</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#1.6</a:t>
            </a:r>
            <a:endParaRPr lang="en-US" altLang="zh-CN" sz="2000" dirty="0"/>
          </a:p>
        </p:txBody>
      </p:sp>
      <p:sp>
        <p:nvSpPr>
          <p:cNvPr id="3" name="QM_6_EX.484_1#97cd4fe4b?vja=1&amp;pid=1255a7a2b&amp;color=0,0,0&amp;vtp=1"/>
          <p:cNvSpPr/>
          <p:nvPr/>
        </p:nvSpPr>
        <p:spPr>
          <a:xfrm>
            <a:off x="722376" y="5435536"/>
            <a:ext cx="10753344" cy="727075"/>
          </a:xfrm>
          <a:prstGeom prst="rect">
            <a:avLst/>
          </a:prstGeom>
          <a:noFill/>
        </p:spPr>
        <p:txBody>
          <a:bodyPr wrap="square" lIns="0" tIns="0" rIns="0" bIns="0" rtlCol="0" anchor="t"/>
          <a:lstStyle/>
          <a:p>
            <a:pPr algn="l">
              <a:lnSpc>
                <a:spcPct val="124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本文是一篇说明文。自动化招聘系统AVIs变得越来越普遍，并成为很多大型企业筛选面试者的第一道门槛，文章肯定了这种招聘系统有利的一面，也分析了其存在的问题。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85_1#90f722537?vja=1&amp;pid=97cd4fe4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86_1#90f722537.bracket?vja=1&amp;pid=97cd4fe4b&amp;color=0,0,0&amp;vpa=226&amp;vtp=1"/>
          <p:cNvSpPr/>
          <p:nvPr/>
        </p:nvSpPr>
        <p:spPr>
          <a:xfrm>
            <a:off x="825982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85_2#90f722537.choices?vja=1&amp;pid=97cd4fe4b&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boredom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job-seeking.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superior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endParaRPr lang="en-US" altLang="zh-CN" sz="2000" dirty="0"/>
          </a:p>
        </p:txBody>
      </p:sp>
      <p:sp>
        <p:nvSpPr>
          <p:cNvPr id="5" name="QC_7_AS.487_1#90f722537?vja=1&amp;pid=97cd4fe4b&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推理判断题。根据第一段首句“Job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interviews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rarely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feelings.”和第二段最后一句可知，作者提及自己初次参加面试的经历，提到考官的提问呆板、无聊，是为了向读者展示求职面试的枯燥无趣，下文介绍的AVIs系统也是如此。故选B项。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88_1#e24056f37?vja=1&amp;pid=97cd4fe4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89_1#e24056f37.bracket?vja=1&amp;pid=97cd4fe4b&amp;color=0,0,0&amp;vpa=227&amp;vtp=1"/>
          <p:cNvSpPr/>
          <p:nvPr/>
        </p:nvSpPr>
        <p:spPr>
          <a:xfrm>
            <a:off x="4923155"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488_2#e24056f37.choices?vja=1&amp;pid=97cd4fe4b&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AVIs.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AVIs.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C.Introduction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managers.</a:t>
            </a:r>
            <a:endParaRPr lang="en-US" altLang="zh-CN" sz="2000" dirty="0"/>
          </a:p>
        </p:txBody>
      </p:sp>
      <p:sp>
        <p:nvSpPr>
          <p:cNvPr id="5" name="QC_7_AS.490_1#e24056f37?vja=1&amp;pid=97cd4fe4b&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主旨大意题。根据第三段内容，尤其是其中的“Large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employers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‘asynchronous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interviews’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（AVIs）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narrow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applicants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smaller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person.”可知，本段主要介绍了AVIs系统的使用，后面以两个具体平台为例，介绍了利用这个系统招录员工的过程。故选A项。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91_1#7cc3b62ba?vja=1&amp;pid=97cd4fe4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92_1#7cc3b62ba.bracket?vja=1&amp;pid=97cd4fe4b&amp;color=0,0,0&amp;vpa=228&amp;vtp=1"/>
          <p:cNvSpPr/>
          <p:nvPr/>
        </p:nvSpPr>
        <p:spPr>
          <a:xfrm>
            <a:off x="924883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491_2#7cc3b62ba.choices?vja=1&amp;pid=97cd4fe4b&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chosen.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interviewed.</a:t>
            </a:r>
            <a:endParaRPr lang="en-US" altLang="zh-CN" sz="2000" dirty="0"/>
          </a:p>
        </p:txBody>
      </p:sp>
      <p:sp>
        <p:nvSpPr>
          <p:cNvPr id="5" name="QC_7_AS.493_1#7cc3b62ba?vja=1&amp;pid=97cd4fe4b&amp;color=0,0,0&amp;vtp=1"/>
          <p:cNvSpPr/>
          <p:nvPr/>
        </p:nvSpPr>
        <p:spPr>
          <a:xfrm>
            <a:off x="722376" y="2077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词义猜测题。通读第四段内容可知，本段主要介绍了AVIs系统的优点，即使用该系统能够使面试更加高效，同时降低成本，对面试者来说也更加公平；根据画线部分前的“The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fairer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recruiters,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candidates”可知，此处表示使用该系统能使更优秀、更加多元化的候选人得到机会。由此可推知，making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cut的意思是“获得资格；入选”。故选C项。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94_1#91931f75e?vja=1&amp;pid=97cd4fe4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95_1#91931f75e.bracket?vja=1&amp;pid=97cd4fe4b&amp;color=0,0,0&amp;vpa=229&amp;vtp=1"/>
          <p:cNvSpPr/>
          <p:nvPr/>
        </p:nvSpPr>
        <p:spPr>
          <a:xfrm>
            <a:off x="585730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94_2#91931f75e.choices?vja=1&amp;pid=97cd4fe4b&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802255" algn="l"/>
                <a:tab pos="5401310" algn="l"/>
                <a:tab pos="8279765"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Disgusted.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Tolerant.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.Cautious.</a:t>
            </a:r>
            <a:endParaRPr lang="en-US" altLang="zh-CN" sz="2000" dirty="0"/>
          </a:p>
        </p:txBody>
      </p:sp>
      <p:sp>
        <p:nvSpPr>
          <p:cNvPr id="5" name="QC_7_AS.496_1#91931f75e?vja=1&amp;pid=97cd4fe4b&amp;color=0,0,0&amp;vtp=1"/>
          <p:cNvSpPr/>
          <p:nvPr/>
        </p:nvSpPr>
        <p:spPr>
          <a:xfrm>
            <a:off x="722376" y="1696847"/>
            <a:ext cx="10753344" cy="1913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文章介绍了自动化招聘系统AVIs，第四段中提到AVIs系统的优点，而作者在最后两段中谈到这样的面试会令求职者困惑和疲惫，并且雇主也会有损失，警示不要完全依赖机器，否则会错过一些优秀人才，强调现场面试的必要性。从全文来看，作者旨在告诉读者：AVIs系统有利也有弊，使用须谨慎，因此用cautious（谨慎的）概括作者的态度最为准确。disgusted意为“厌恶的；反感的”；tolerant意为“包容的”；supportive意为“支持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9d51c14a6?vja=1&amp;pid=1255a7a2b&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9d51c14a6?vja=1&amp;pid=1255a7a2b&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9d51c14a6?vja=1&amp;pid=1255a7a2b&amp;color=0,0,0&amp;vtp=1"/>
          <p:cNvSpPr/>
          <p:nvPr/>
        </p:nvSpPr>
        <p:spPr>
          <a:xfrm>
            <a:off x="722377" y="1737184"/>
            <a:ext cx="10749631" cy="3776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1.interact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.交流；交往；互相来往</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2.potential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.潜在的；可能的</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.可能性；潜在性</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&amp;2&amp;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熟词生义</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narrow</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.狭窄的；狭隘的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.缩小；使窄小；变窄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narrow</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down把（可能性或选择）缩小（到）；缩小范围</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&amp;3&amp;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构词法</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prefix</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（构成动词、名词和形容词）先于；在</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前</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predetermined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.预先决定的；预定的</a:t>
            </a:r>
            <a:endParaRPr lang="en-US" altLang="zh-CN" sz="100" dirty="0"/>
          </a:p>
        </p:txBody>
      </p:sp>
      <p:pic>
        <p:nvPicPr>
          <p:cNvPr id="6" name="P_6_BD#9d51c14a6?vja=1&amp;pid=1255a7a2b&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3006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P_6_BD#9d51c14a6?vja=1&amp;pid=1255a7a2b&amp;color=0,0,0&amp;tib=255,255,255&amp;iip=3&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4530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97_1#27605fb24?vja=1&amp;pid=8f8945a61&amp;color=0,0,0&amp;vtp=1&amp;bt=1"/>
          <p:cNvSpPr/>
          <p:nvPr/>
        </p:nvSpPr>
        <p:spPr>
          <a:xfrm>
            <a:off x="722376" y="900000"/>
            <a:ext cx="10753344" cy="4919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[广东华附、省实、广雅、深中四校2025高二期末联考]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waitress—a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and—eventually—a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ease—great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hobbies,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Worthington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miracle,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photojournalism.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Gilka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Geographic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（冰雹）</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hailstorm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p:txBody>
      </p:sp>
    </p:spTree>
  </p:cSld>
  <p:clrMapOvr>
    <a:masterClrMapping/>
  </p:clrMapOvr>
  <p:transition>
    <p:fade/>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97_1#27605fb24?vja=1&amp;pid=8f8945a61&amp;color=0,0,0&amp;vtp=1&amp;bt=1"/>
          <p:cNvSpPr/>
          <p:nvPr/>
        </p:nvSpPr>
        <p:spPr>
          <a:xfrm>
            <a:off x="722376" y="900000"/>
            <a:ext cx="10753344" cy="2247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nervousness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captured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Norwegian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Mongolian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tsunami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wildfire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pulsing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sz="2000" dirty="0"/>
          </a:p>
        </p:txBody>
      </p:sp>
      <p:sp>
        <p:nvSpPr>
          <p:cNvPr id="3" name="QM_6_EX.498_1#27605fb24?vja=1&amp;pid=8f8945a61&amp;color=0,0,0&amp;vtp=1"/>
          <p:cNvSpPr/>
          <p:nvPr/>
        </p:nvSpPr>
        <p:spPr>
          <a:xfrm>
            <a:off x="722376" y="3188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本文是一篇记叙文。文章讲述了作者发现自己对摄影的热爱，并最终抓住机遇，成为《国家地理》一名摄影记者的故事。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ags/tag1.xml><?xml version="1.0" encoding="utf-8"?>
<p:tagLst xmlns:p="http://schemas.openxmlformats.org/presentationml/2006/main">
  <p:tag name="commondata" val="eyJoZGlkIjoiNjhhYWY1ZDI1YzRkNGVjYWI0NWZjZGI3NGRlMmEyZDc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73453</Words>
  <Application>WPS 演示</Application>
  <PresentationFormat>宽屏</PresentationFormat>
  <Paragraphs>1705</Paragraphs>
  <Slides>137</Slides>
  <Notes>121</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137</vt:i4>
      </vt:variant>
    </vt:vector>
  </HeadingPairs>
  <TitlesOfParts>
    <vt:vector size="158"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Calibri</vt:lpstr>
      <vt:lpstr>等线</vt:lpstr>
      <vt:lpstr>Arial Unicode MS</vt:lpstr>
      <vt:lpstr>仿宋</vt:lpstr>
      <vt:lpstr>仿宋</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Cristina</cp:lastModifiedBy>
  <cp:revision>5</cp:revision>
  <dcterms:created xsi:type="dcterms:W3CDTF">2025-10-22T05:11:00Z</dcterms:created>
  <dcterms:modified xsi:type="dcterms:W3CDTF">2025-10-27T06:06:55Z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753DE9AB8FFC40AEAA07206E6858BA9C_12</vt:lpwstr>
  </property>
  <property fmtid="{D5CDD505-2E9C-101B-9397-08002B2CF9AE}" pid="3" name="KSOProductBuildVer">
    <vt:lpwstr>2052-12.1.0.18276</vt:lpwstr>
  </property>
</Properties>
</file>